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63" r:id="rId3"/>
    <p:sldId id="261" r:id="rId4"/>
    <p:sldId id="257" r:id="rId5"/>
    <p:sldId id="272" r:id="rId6"/>
    <p:sldId id="269" r:id="rId7"/>
    <p:sldId id="260" r:id="rId8"/>
    <p:sldId id="259" r:id="rId9"/>
    <p:sldId id="277" r:id="rId10"/>
    <p:sldId id="278" r:id="rId11"/>
    <p:sldId id="276" r:id="rId12"/>
    <p:sldId id="270" r:id="rId13"/>
    <p:sldId id="279" r:id="rId14"/>
    <p:sldId id="273" r:id="rId15"/>
    <p:sldId id="274" r:id="rId16"/>
    <p:sldId id="275" r:id="rId17"/>
    <p:sldId id="267" r:id="rId18"/>
    <p:sldId id="258" r:id="rId19"/>
    <p:sldId id="264" r:id="rId20"/>
    <p:sldId id="262" r:id="rId21"/>
    <p:sldId id="268" r:id="rId22"/>
    <p:sldId id="265" r:id="rId23"/>
    <p:sldId id="26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69098"/>
  </p:normalViewPr>
  <p:slideViewPr>
    <p:cSldViewPr snapToGrid="0">
      <p:cViewPr varScale="1">
        <p:scale>
          <a:sx n="100" d="100"/>
          <a:sy n="100" d="100"/>
        </p:scale>
        <p:origin x="24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A3D740-E6F6-4A09-8E03-1140F52BC7F1}"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4C7E1570-7AF5-4CB2-92DA-D9B75B541196}">
      <dgm:prSet/>
      <dgm:spPr/>
      <dgm:t>
        <a:bodyPr/>
        <a:lstStyle/>
        <a:p>
          <a:r>
            <a:rPr lang="en-US"/>
            <a:t>Handwritten</a:t>
          </a:r>
        </a:p>
      </dgm:t>
    </dgm:pt>
    <dgm:pt modelId="{03BDAC60-C3AA-496C-BBBC-A4C3DA94E77E}" type="parTrans" cxnId="{56E1747B-AB29-41FD-9457-EBB663C39443}">
      <dgm:prSet/>
      <dgm:spPr/>
      <dgm:t>
        <a:bodyPr/>
        <a:lstStyle/>
        <a:p>
          <a:endParaRPr lang="en-US"/>
        </a:p>
      </dgm:t>
    </dgm:pt>
    <dgm:pt modelId="{2EC67237-7AB9-40D7-85EA-E2E25474A134}" type="sibTrans" cxnId="{56E1747B-AB29-41FD-9457-EBB663C39443}">
      <dgm:prSet/>
      <dgm:spPr/>
      <dgm:t>
        <a:bodyPr/>
        <a:lstStyle/>
        <a:p>
          <a:endParaRPr lang="en-US"/>
        </a:p>
      </dgm:t>
    </dgm:pt>
    <dgm:pt modelId="{C143B138-B1AD-49BA-891D-4356613D5B3B}">
      <dgm:prSet/>
      <dgm:spPr/>
      <dgm:t>
        <a:bodyPr/>
        <a:lstStyle/>
        <a:p>
          <a:r>
            <a:rPr lang="en-US" dirty="0"/>
            <a:t>Punch cards and Magnetic tapes</a:t>
          </a:r>
        </a:p>
      </dgm:t>
    </dgm:pt>
    <dgm:pt modelId="{A3036F66-F31F-4496-AF6B-49F43B81DCE7}" type="parTrans" cxnId="{388EFE65-3C32-4CC1-B86A-3804483BD962}">
      <dgm:prSet/>
      <dgm:spPr/>
      <dgm:t>
        <a:bodyPr/>
        <a:lstStyle/>
        <a:p>
          <a:endParaRPr lang="en-US"/>
        </a:p>
      </dgm:t>
    </dgm:pt>
    <dgm:pt modelId="{63D73581-209A-44C7-B25F-8A399864CC40}" type="sibTrans" cxnId="{388EFE65-3C32-4CC1-B86A-3804483BD962}">
      <dgm:prSet/>
      <dgm:spPr/>
      <dgm:t>
        <a:bodyPr/>
        <a:lstStyle/>
        <a:p>
          <a:endParaRPr lang="en-US"/>
        </a:p>
      </dgm:t>
    </dgm:pt>
    <dgm:pt modelId="{E81C5593-F6FF-41E0-86A3-63010483CC1A}">
      <dgm:prSet/>
      <dgm:spPr/>
      <dgm:t>
        <a:bodyPr/>
        <a:lstStyle/>
        <a:p>
          <a:r>
            <a:rPr lang="en-US" dirty="0"/>
            <a:t>Relational Databases</a:t>
          </a:r>
        </a:p>
      </dgm:t>
    </dgm:pt>
    <dgm:pt modelId="{76A35944-2E0B-4217-9658-D3B3DCDD50BF}" type="parTrans" cxnId="{5E422531-57C5-4070-932C-6462012543E2}">
      <dgm:prSet/>
      <dgm:spPr/>
      <dgm:t>
        <a:bodyPr/>
        <a:lstStyle/>
        <a:p>
          <a:endParaRPr lang="en-US"/>
        </a:p>
      </dgm:t>
    </dgm:pt>
    <dgm:pt modelId="{8EDCDD45-6469-49AC-946B-765D8FCAE132}" type="sibTrans" cxnId="{5E422531-57C5-4070-932C-6462012543E2}">
      <dgm:prSet/>
      <dgm:spPr/>
      <dgm:t>
        <a:bodyPr/>
        <a:lstStyle/>
        <a:p>
          <a:endParaRPr lang="en-US"/>
        </a:p>
      </dgm:t>
    </dgm:pt>
    <dgm:pt modelId="{7BF1FC48-5E2E-4567-BF3D-B1151EF65598}">
      <dgm:prSet/>
      <dgm:spPr/>
      <dgm:t>
        <a:bodyPr/>
        <a:lstStyle/>
        <a:p>
          <a:r>
            <a:rPr lang="en-US" dirty="0"/>
            <a:t>Data Warehouses</a:t>
          </a:r>
        </a:p>
      </dgm:t>
    </dgm:pt>
    <dgm:pt modelId="{F62913C9-53F2-4B93-87F7-0C208B247EC5}" type="parTrans" cxnId="{B7B4A177-F391-471E-87E3-0CEFF8EF1FDE}">
      <dgm:prSet/>
      <dgm:spPr/>
      <dgm:t>
        <a:bodyPr/>
        <a:lstStyle/>
        <a:p>
          <a:endParaRPr lang="en-US"/>
        </a:p>
      </dgm:t>
    </dgm:pt>
    <dgm:pt modelId="{C2AC01AC-1497-4ED6-A6F9-1AA8442063A5}" type="sibTrans" cxnId="{B7B4A177-F391-471E-87E3-0CEFF8EF1FDE}">
      <dgm:prSet/>
      <dgm:spPr/>
      <dgm:t>
        <a:bodyPr/>
        <a:lstStyle/>
        <a:p>
          <a:endParaRPr lang="en-US"/>
        </a:p>
      </dgm:t>
    </dgm:pt>
    <dgm:pt modelId="{9B6F95BC-08E9-47A8-8CEB-63CC193325BE}">
      <dgm:prSet/>
      <dgm:spPr/>
      <dgm:t>
        <a:bodyPr/>
        <a:lstStyle/>
        <a:p>
          <a:r>
            <a:rPr lang="en-US" dirty="0"/>
            <a:t>Big Data</a:t>
          </a:r>
        </a:p>
      </dgm:t>
    </dgm:pt>
    <dgm:pt modelId="{43B70130-326F-4D52-8EBE-C082B2698065}" type="parTrans" cxnId="{68E29BEE-5F46-49AA-A84E-553C0FF0A72E}">
      <dgm:prSet/>
      <dgm:spPr/>
      <dgm:t>
        <a:bodyPr/>
        <a:lstStyle/>
        <a:p>
          <a:endParaRPr lang="en-US"/>
        </a:p>
      </dgm:t>
    </dgm:pt>
    <dgm:pt modelId="{BA55A6A4-3194-4ED0-A2C9-B5B63AEE5BBF}" type="sibTrans" cxnId="{68E29BEE-5F46-49AA-A84E-553C0FF0A72E}">
      <dgm:prSet/>
      <dgm:spPr/>
      <dgm:t>
        <a:bodyPr/>
        <a:lstStyle/>
        <a:p>
          <a:endParaRPr lang="en-US"/>
        </a:p>
      </dgm:t>
    </dgm:pt>
    <dgm:pt modelId="{8235CCC0-D627-0C4F-8BD6-DFE14699445A}">
      <dgm:prSet/>
      <dgm:spPr/>
      <dgm:t>
        <a:bodyPr/>
        <a:lstStyle/>
        <a:p>
          <a:r>
            <a:rPr lang="en-GB" dirty="0"/>
            <a:t>Data Lakes / Data Lakehouse</a:t>
          </a:r>
        </a:p>
      </dgm:t>
    </dgm:pt>
    <dgm:pt modelId="{7E958239-FFCD-6D4A-8A18-2E3980D650F0}" type="parTrans" cxnId="{6F422052-9807-2444-B1C5-0551AB65954B}">
      <dgm:prSet/>
      <dgm:spPr/>
      <dgm:t>
        <a:bodyPr/>
        <a:lstStyle/>
        <a:p>
          <a:endParaRPr lang="en-GB"/>
        </a:p>
      </dgm:t>
    </dgm:pt>
    <dgm:pt modelId="{A98117DE-E3A5-5047-B212-8A973BA7F8F5}" type="sibTrans" cxnId="{6F422052-9807-2444-B1C5-0551AB65954B}">
      <dgm:prSet/>
      <dgm:spPr/>
      <dgm:t>
        <a:bodyPr/>
        <a:lstStyle/>
        <a:p>
          <a:endParaRPr lang="en-GB"/>
        </a:p>
      </dgm:t>
    </dgm:pt>
    <dgm:pt modelId="{DA6CD215-796B-0943-8D3B-6977331A1DBE}">
      <dgm:prSet/>
      <dgm:spPr/>
      <dgm:t>
        <a:bodyPr/>
        <a:lstStyle/>
        <a:p>
          <a:r>
            <a:rPr lang="en-GB" dirty="0"/>
            <a:t>Data Mesh</a:t>
          </a:r>
        </a:p>
      </dgm:t>
    </dgm:pt>
    <dgm:pt modelId="{A2811F34-2941-1B44-BCA1-6F7AD8625D90}" type="parTrans" cxnId="{28A5B1C4-A5E0-F743-B243-C4749433A6EF}">
      <dgm:prSet/>
      <dgm:spPr/>
      <dgm:t>
        <a:bodyPr/>
        <a:lstStyle/>
        <a:p>
          <a:endParaRPr lang="en-GB"/>
        </a:p>
      </dgm:t>
    </dgm:pt>
    <dgm:pt modelId="{545B387E-7C25-474E-AB8B-0C712C3C9D48}" type="sibTrans" cxnId="{28A5B1C4-A5E0-F743-B243-C4749433A6EF}">
      <dgm:prSet/>
      <dgm:spPr/>
      <dgm:t>
        <a:bodyPr/>
        <a:lstStyle/>
        <a:p>
          <a:endParaRPr lang="en-GB"/>
        </a:p>
      </dgm:t>
    </dgm:pt>
    <dgm:pt modelId="{722E4F59-7508-194A-8DB7-9F83CE7194A0}" type="pres">
      <dgm:prSet presAssocID="{5EA3D740-E6F6-4A09-8E03-1140F52BC7F1}" presName="linear" presStyleCnt="0">
        <dgm:presLayoutVars>
          <dgm:animLvl val="lvl"/>
          <dgm:resizeHandles val="exact"/>
        </dgm:presLayoutVars>
      </dgm:prSet>
      <dgm:spPr/>
    </dgm:pt>
    <dgm:pt modelId="{7CDA0EDC-9497-6642-A82F-3AA634D4A8CA}" type="pres">
      <dgm:prSet presAssocID="{4C7E1570-7AF5-4CB2-92DA-D9B75B541196}" presName="parentText" presStyleLbl="node1" presStyleIdx="0" presStyleCnt="7">
        <dgm:presLayoutVars>
          <dgm:chMax val="0"/>
          <dgm:bulletEnabled val="1"/>
        </dgm:presLayoutVars>
      </dgm:prSet>
      <dgm:spPr/>
    </dgm:pt>
    <dgm:pt modelId="{1FA7EC1D-878E-584F-8EA1-7A49038B29E6}" type="pres">
      <dgm:prSet presAssocID="{2EC67237-7AB9-40D7-85EA-E2E25474A134}" presName="spacer" presStyleCnt="0"/>
      <dgm:spPr/>
    </dgm:pt>
    <dgm:pt modelId="{FFC26D37-D378-1C47-8B9B-25C1CFE4C1D4}" type="pres">
      <dgm:prSet presAssocID="{C143B138-B1AD-49BA-891D-4356613D5B3B}" presName="parentText" presStyleLbl="node1" presStyleIdx="1" presStyleCnt="7">
        <dgm:presLayoutVars>
          <dgm:chMax val="0"/>
          <dgm:bulletEnabled val="1"/>
        </dgm:presLayoutVars>
      </dgm:prSet>
      <dgm:spPr/>
    </dgm:pt>
    <dgm:pt modelId="{212696E5-C1CA-0F42-9535-9260B3190733}" type="pres">
      <dgm:prSet presAssocID="{63D73581-209A-44C7-B25F-8A399864CC40}" presName="spacer" presStyleCnt="0"/>
      <dgm:spPr/>
    </dgm:pt>
    <dgm:pt modelId="{7AAD0023-490C-C947-B33E-DE2AE995C883}" type="pres">
      <dgm:prSet presAssocID="{E81C5593-F6FF-41E0-86A3-63010483CC1A}" presName="parentText" presStyleLbl="node1" presStyleIdx="2" presStyleCnt="7">
        <dgm:presLayoutVars>
          <dgm:chMax val="0"/>
          <dgm:bulletEnabled val="1"/>
        </dgm:presLayoutVars>
      </dgm:prSet>
      <dgm:spPr/>
    </dgm:pt>
    <dgm:pt modelId="{31623B87-2DF5-DA47-A794-913FC05E1053}" type="pres">
      <dgm:prSet presAssocID="{8EDCDD45-6469-49AC-946B-765D8FCAE132}" presName="spacer" presStyleCnt="0"/>
      <dgm:spPr/>
    </dgm:pt>
    <dgm:pt modelId="{FCCBF665-A370-2944-AA73-B5181B080713}" type="pres">
      <dgm:prSet presAssocID="{7BF1FC48-5E2E-4567-BF3D-B1151EF65598}" presName="parentText" presStyleLbl="node1" presStyleIdx="3" presStyleCnt="7">
        <dgm:presLayoutVars>
          <dgm:chMax val="0"/>
          <dgm:bulletEnabled val="1"/>
        </dgm:presLayoutVars>
      </dgm:prSet>
      <dgm:spPr/>
    </dgm:pt>
    <dgm:pt modelId="{C3ED1328-CA2F-CA46-8BFB-3C492D52DE1B}" type="pres">
      <dgm:prSet presAssocID="{C2AC01AC-1497-4ED6-A6F9-1AA8442063A5}" presName="spacer" presStyleCnt="0"/>
      <dgm:spPr/>
    </dgm:pt>
    <dgm:pt modelId="{05F61053-CC3C-9E47-8F7A-58157DF779F3}" type="pres">
      <dgm:prSet presAssocID="{9B6F95BC-08E9-47A8-8CEB-63CC193325BE}" presName="parentText" presStyleLbl="node1" presStyleIdx="4" presStyleCnt="7">
        <dgm:presLayoutVars>
          <dgm:chMax val="0"/>
          <dgm:bulletEnabled val="1"/>
        </dgm:presLayoutVars>
      </dgm:prSet>
      <dgm:spPr/>
    </dgm:pt>
    <dgm:pt modelId="{73DFE9D1-E5C9-494A-8A8B-6CDB9629A3C6}" type="pres">
      <dgm:prSet presAssocID="{BA55A6A4-3194-4ED0-A2C9-B5B63AEE5BBF}" presName="spacer" presStyleCnt="0"/>
      <dgm:spPr/>
    </dgm:pt>
    <dgm:pt modelId="{8FF1AA27-2E50-5E4C-A965-5B4ABA90DC52}" type="pres">
      <dgm:prSet presAssocID="{8235CCC0-D627-0C4F-8BD6-DFE14699445A}" presName="parentText" presStyleLbl="node1" presStyleIdx="5" presStyleCnt="7">
        <dgm:presLayoutVars>
          <dgm:chMax val="0"/>
          <dgm:bulletEnabled val="1"/>
        </dgm:presLayoutVars>
      </dgm:prSet>
      <dgm:spPr/>
    </dgm:pt>
    <dgm:pt modelId="{15AC85F5-56AB-8043-906A-49C77DFB34AD}" type="pres">
      <dgm:prSet presAssocID="{A98117DE-E3A5-5047-B212-8A973BA7F8F5}" presName="spacer" presStyleCnt="0"/>
      <dgm:spPr/>
    </dgm:pt>
    <dgm:pt modelId="{DF735BF7-FC9B-B846-AC25-194213D69965}" type="pres">
      <dgm:prSet presAssocID="{DA6CD215-796B-0943-8D3B-6977331A1DBE}" presName="parentText" presStyleLbl="node1" presStyleIdx="6" presStyleCnt="7">
        <dgm:presLayoutVars>
          <dgm:chMax val="0"/>
          <dgm:bulletEnabled val="1"/>
        </dgm:presLayoutVars>
      </dgm:prSet>
      <dgm:spPr/>
    </dgm:pt>
  </dgm:ptLst>
  <dgm:cxnLst>
    <dgm:cxn modelId="{5E422531-57C5-4070-932C-6462012543E2}" srcId="{5EA3D740-E6F6-4A09-8E03-1140F52BC7F1}" destId="{E81C5593-F6FF-41E0-86A3-63010483CC1A}" srcOrd="2" destOrd="0" parTransId="{76A35944-2E0B-4217-9658-D3B3DCDD50BF}" sibTransId="{8EDCDD45-6469-49AC-946B-765D8FCAE132}"/>
    <dgm:cxn modelId="{65582B36-F4B4-4A4C-8038-83D361A6AE8B}" type="presOf" srcId="{E81C5593-F6FF-41E0-86A3-63010483CC1A}" destId="{7AAD0023-490C-C947-B33E-DE2AE995C883}" srcOrd="0" destOrd="0" presId="urn:microsoft.com/office/officeart/2005/8/layout/vList2"/>
    <dgm:cxn modelId="{DB00F84A-04F5-4F42-9E19-ECDBB0BE244E}" type="presOf" srcId="{C143B138-B1AD-49BA-891D-4356613D5B3B}" destId="{FFC26D37-D378-1C47-8B9B-25C1CFE4C1D4}" srcOrd="0" destOrd="0" presId="urn:microsoft.com/office/officeart/2005/8/layout/vList2"/>
    <dgm:cxn modelId="{6F422052-9807-2444-B1C5-0551AB65954B}" srcId="{5EA3D740-E6F6-4A09-8E03-1140F52BC7F1}" destId="{8235CCC0-D627-0C4F-8BD6-DFE14699445A}" srcOrd="5" destOrd="0" parTransId="{7E958239-FFCD-6D4A-8A18-2E3980D650F0}" sibTransId="{A98117DE-E3A5-5047-B212-8A973BA7F8F5}"/>
    <dgm:cxn modelId="{388EFE65-3C32-4CC1-B86A-3804483BD962}" srcId="{5EA3D740-E6F6-4A09-8E03-1140F52BC7F1}" destId="{C143B138-B1AD-49BA-891D-4356613D5B3B}" srcOrd="1" destOrd="0" parTransId="{A3036F66-F31F-4496-AF6B-49F43B81DCE7}" sibTransId="{63D73581-209A-44C7-B25F-8A399864CC40}"/>
    <dgm:cxn modelId="{F473BC76-C35C-A74E-B4D2-58E703145F65}" type="presOf" srcId="{9B6F95BC-08E9-47A8-8CEB-63CC193325BE}" destId="{05F61053-CC3C-9E47-8F7A-58157DF779F3}" srcOrd="0" destOrd="0" presId="urn:microsoft.com/office/officeart/2005/8/layout/vList2"/>
    <dgm:cxn modelId="{B7B4A177-F391-471E-87E3-0CEFF8EF1FDE}" srcId="{5EA3D740-E6F6-4A09-8E03-1140F52BC7F1}" destId="{7BF1FC48-5E2E-4567-BF3D-B1151EF65598}" srcOrd="3" destOrd="0" parTransId="{F62913C9-53F2-4B93-87F7-0C208B247EC5}" sibTransId="{C2AC01AC-1497-4ED6-A6F9-1AA8442063A5}"/>
    <dgm:cxn modelId="{56E1747B-AB29-41FD-9457-EBB663C39443}" srcId="{5EA3D740-E6F6-4A09-8E03-1140F52BC7F1}" destId="{4C7E1570-7AF5-4CB2-92DA-D9B75B541196}" srcOrd="0" destOrd="0" parTransId="{03BDAC60-C3AA-496C-BBBC-A4C3DA94E77E}" sibTransId="{2EC67237-7AB9-40D7-85EA-E2E25474A134}"/>
    <dgm:cxn modelId="{314DFC7B-BA87-E64A-90BD-11577E4DB010}" type="presOf" srcId="{7BF1FC48-5E2E-4567-BF3D-B1151EF65598}" destId="{FCCBF665-A370-2944-AA73-B5181B080713}" srcOrd="0" destOrd="0" presId="urn:microsoft.com/office/officeart/2005/8/layout/vList2"/>
    <dgm:cxn modelId="{F68D5A88-F531-6A4B-B919-F83150A7F221}" type="presOf" srcId="{8235CCC0-D627-0C4F-8BD6-DFE14699445A}" destId="{8FF1AA27-2E50-5E4C-A965-5B4ABA90DC52}" srcOrd="0" destOrd="0" presId="urn:microsoft.com/office/officeart/2005/8/layout/vList2"/>
    <dgm:cxn modelId="{5E57F7BF-5A8B-E545-B250-53CDF4BF8880}" type="presOf" srcId="{DA6CD215-796B-0943-8D3B-6977331A1DBE}" destId="{DF735BF7-FC9B-B846-AC25-194213D69965}" srcOrd="0" destOrd="0" presId="urn:microsoft.com/office/officeart/2005/8/layout/vList2"/>
    <dgm:cxn modelId="{28A5B1C4-A5E0-F743-B243-C4749433A6EF}" srcId="{5EA3D740-E6F6-4A09-8E03-1140F52BC7F1}" destId="{DA6CD215-796B-0943-8D3B-6977331A1DBE}" srcOrd="6" destOrd="0" parTransId="{A2811F34-2941-1B44-BCA1-6F7AD8625D90}" sibTransId="{545B387E-7C25-474E-AB8B-0C712C3C9D48}"/>
    <dgm:cxn modelId="{68E29BEE-5F46-49AA-A84E-553C0FF0A72E}" srcId="{5EA3D740-E6F6-4A09-8E03-1140F52BC7F1}" destId="{9B6F95BC-08E9-47A8-8CEB-63CC193325BE}" srcOrd="4" destOrd="0" parTransId="{43B70130-326F-4D52-8EBE-C082B2698065}" sibTransId="{BA55A6A4-3194-4ED0-A2C9-B5B63AEE5BBF}"/>
    <dgm:cxn modelId="{BC265AF0-6CAE-A54E-B40C-72F83933A6D7}" type="presOf" srcId="{5EA3D740-E6F6-4A09-8E03-1140F52BC7F1}" destId="{722E4F59-7508-194A-8DB7-9F83CE7194A0}" srcOrd="0" destOrd="0" presId="urn:microsoft.com/office/officeart/2005/8/layout/vList2"/>
    <dgm:cxn modelId="{C224D1F3-DAA9-1144-93FD-44428C767D91}" type="presOf" srcId="{4C7E1570-7AF5-4CB2-92DA-D9B75B541196}" destId="{7CDA0EDC-9497-6642-A82F-3AA634D4A8CA}" srcOrd="0" destOrd="0" presId="urn:microsoft.com/office/officeart/2005/8/layout/vList2"/>
    <dgm:cxn modelId="{26232335-BFF3-D24A-A5D8-D6F2D7F5CA96}" type="presParOf" srcId="{722E4F59-7508-194A-8DB7-9F83CE7194A0}" destId="{7CDA0EDC-9497-6642-A82F-3AA634D4A8CA}" srcOrd="0" destOrd="0" presId="urn:microsoft.com/office/officeart/2005/8/layout/vList2"/>
    <dgm:cxn modelId="{ADFF9032-FB43-9249-85A1-535DAEF41176}" type="presParOf" srcId="{722E4F59-7508-194A-8DB7-9F83CE7194A0}" destId="{1FA7EC1D-878E-584F-8EA1-7A49038B29E6}" srcOrd="1" destOrd="0" presId="urn:microsoft.com/office/officeart/2005/8/layout/vList2"/>
    <dgm:cxn modelId="{4489D617-27DC-854D-B74F-F2E8E0B4679D}" type="presParOf" srcId="{722E4F59-7508-194A-8DB7-9F83CE7194A0}" destId="{FFC26D37-D378-1C47-8B9B-25C1CFE4C1D4}" srcOrd="2" destOrd="0" presId="urn:microsoft.com/office/officeart/2005/8/layout/vList2"/>
    <dgm:cxn modelId="{4671A64A-2CF6-B94C-92F5-721C00BC0BF5}" type="presParOf" srcId="{722E4F59-7508-194A-8DB7-9F83CE7194A0}" destId="{212696E5-C1CA-0F42-9535-9260B3190733}" srcOrd="3" destOrd="0" presId="urn:microsoft.com/office/officeart/2005/8/layout/vList2"/>
    <dgm:cxn modelId="{42908D34-9062-AF46-8A0B-FEAE9F3ED6EC}" type="presParOf" srcId="{722E4F59-7508-194A-8DB7-9F83CE7194A0}" destId="{7AAD0023-490C-C947-B33E-DE2AE995C883}" srcOrd="4" destOrd="0" presId="urn:microsoft.com/office/officeart/2005/8/layout/vList2"/>
    <dgm:cxn modelId="{91C13743-70E3-6E48-9C86-16A53B7B352D}" type="presParOf" srcId="{722E4F59-7508-194A-8DB7-9F83CE7194A0}" destId="{31623B87-2DF5-DA47-A794-913FC05E1053}" srcOrd="5" destOrd="0" presId="urn:microsoft.com/office/officeart/2005/8/layout/vList2"/>
    <dgm:cxn modelId="{724E5F31-E103-E94A-B1ED-C5AD7DF35DEF}" type="presParOf" srcId="{722E4F59-7508-194A-8DB7-9F83CE7194A0}" destId="{FCCBF665-A370-2944-AA73-B5181B080713}" srcOrd="6" destOrd="0" presId="urn:microsoft.com/office/officeart/2005/8/layout/vList2"/>
    <dgm:cxn modelId="{2BD7771F-EDD6-3146-9550-133951396F0F}" type="presParOf" srcId="{722E4F59-7508-194A-8DB7-9F83CE7194A0}" destId="{C3ED1328-CA2F-CA46-8BFB-3C492D52DE1B}" srcOrd="7" destOrd="0" presId="urn:microsoft.com/office/officeart/2005/8/layout/vList2"/>
    <dgm:cxn modelId="{BFAFB2C3-6272-4747-8498-7A7F7926732D}" type="presParOf" srcId="{722E4F59-7508-194A-8DB7-9F83CE7194A0}" destId="{05F61053-CC3C-9E47-8F7A-58157DF779F3}" srcOrd="8" destOrd="0" presId="urn:microsoft.com/office/officeart/2005/8/layout/vList2"/>
    <dgm:cxn modelId="{3F878848-4F7F-5942-A2DB-07B738E92C4F}" type="presParOf" srcId="{722E4F59-7508-194A-8DB7-9F83CE7194A0}" destId="{73DFE9D1-E5C9-494A-8A8B-6CDB9629A3C6}" srcOrd="9" destOrd="0" presId="urn:microsoft.com/office/officeart/2005/8/layout/vList2"/>
    <dgm:cxn modelId="{FF353208-7D36-2047-8FB4-2093479EB398}" type="presParOf" srcId="{722E4F59-7508-194A-8DB7-9F83CE7194A0}" destId="{8FF1AA27-2E50-5E4C-A965-5B4ABA90DC52}" srcOrd="10" destOrd="0" presId="urn:microsoft.com/office/officeart/2005/8/layout/vList2"/>
    <dgm:cxn modelId="{4DBA5324-5B8B-B24C-AF58-C21872631E44}" type="presParOf" srcId="{722E4F59-7508-194A-8DB7-9F83CE7194A0}" destId="{15AC85F5-56AB-8043-906A-49C77DFB34AD}" srcOrd="11" destOrd="0" presId="urn:microsoft.com/office/officeart/2005/8/layout/vList2"/>
    <dgm:cxn modelId="{AB47F8F6-EBDA-554D-9EA0-3CEEB2FCA715}" type="presParOf" srcId="{722E4F59-7508-194A-8DB7-9F83CE7194A0}" destId="{DF735BF7-FC9B-B846-AC25-194213D6996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FFFCA4-A78C-4BA9-8519-9AB078D7467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787B91-8C8F-4DFA-B79A-788A13DFC3E4}">
      <dgm:prSet/>
      <dgm:spPr/>
      <dgm:t>
        <a:bodyPr/>
        <a:lstStyle/>
        <a:p>
          <a:r>
            <a:rPr lang="en-US"/>
            <a:t>Data Source</a:t>
          </a:r>
        </a:p>
      </dgm:t>
    </dgm:pt>
    <dgm:pt modelId="{6A83010E-3C8D-4B1F-A941-4C6F878CA414}" type="parTrans" cxnId="{4D67F906-A540-442F-9830-92DFF539ADFD}">
      <dgm:prSet/>
      <dgm:spPr/>
      <dgm:t>
        <a:bodyPr/>
        <a:lstStyle/>
        <a:p>
          <a:endParaRPr lang="en-US"/>
        </a:p>
      </dgm:t>
    </dgm:pt>
    <dgm:pt modelId="{F6BE5D2D-6AF6-4401-B1FB-C04719DE0F1A}" type="sibTrans" cxnId="{4D67F906-A540-442F-9830-92DFF539ADFD}">
      <dgm:prSet/>
      <dgm:spPr/>
      <dgm:t>
        <a:bodyPr/>
        <a:lstStyle/>
        <a:p>
          <a:endParaRPr lang="en-US"/>
        </a:p>
      </dgm:t>
    </dgm:pt>
    <dgm:pt modelId="{7890A94F-53F7-4466-904B-1EC62D53E14F}">
      <dgm:prSet/>
      <dgm:spPr/>
      <dgm:t>
        <a:bodyPr/>
        <a:lstStyle/>
        <a:p>
          <a:r>
            <a:rPr lang="en-US" dirty="0"/>
            <a:t>ETL / ELT</a:t>
          </a:r>
        </a:p>
      </dgm:t>
    </dgm:pt>
    <dgm:pt modelId="{F7003466-69BF-469A-AB60-7F2EA6C8BAE4}" type="parTrans" cxnId="{AF5FAF42-2DF3-4865-BBE8-84A509F023EE}">
      <dgm:prSet/>
      <dgm:spPr/>
      <dgm:t>
        <a:bodyPr/>
        <a:lstStyle/>
        <a:p>
          <a:endParaRPr lang="en-US"/>
        </a:p>
      </dgm:t>
    </dgm:pt>
    <dgm:pt modelId="{968B0D6F-4CEF-4D6C-A106-CB4D2EB9EA17}" type="sibTrans" cxnId="{AF5FAF42-2DF3-4865-BBE8-84A509F023EE}">
      <dgm:prSet/>
      <dgm:spPr/>
      <dgm:t>
        <a:bodyPr/>
        <a:lstStyle/>
        <a:p>
          <a:endParaRPr lang="en-US"/>
        </a:p>
      </dgm:t>
    </dgm:pt>
    <dgm:pt modelId="{51D574BE-61FA-47E9-8FA2-FCA2F426C238}">
      <dgm:prSet/>
      <dgm:spPr/>
      <dgm:t>
        <a:bodyPr/>
        <a:lstStyle/>
        <a:p>
          <a:r>
            <a:rPr lang="en-US" dirty="0"/>
            <a:t>Data Modelling</a:t>
          </a:r>
        </a:p>
      </dgm:t>
    </dgm:pt>
    <dgm:pt modelId="{8B76A3E9-C947-478D-A71D-EC1C7712ECB1}" type="parTrans" cxnId="{B79B7EA2-D2A9-4594-A339-693F9385DDD9}">
      <dgm:prSet/>
      <dgm:spPr/>
      <dgm:t>
        <a:bodyPr/>
        <a:lstStyle/>
        <a:p>
          <a:endParaRPr lang="en-US"/>
        </a:p>
      </dgm:t>
    </dgm:pt>
    <dgm:pt modelId="{4DD4031F-7A47-4387-BDCE-2CADE464DFE2}" type="sibTrans" cxnId="{B79B7EA2-D2A9-4594-A339-693F9385DDD9}">
      <dgm:prSet/>
      <dgm:spPr/>
      <dgm:t>
        <a:bodyPr/>
        <a:lstStyle/>
        <a:p>
          <a:endParaRPr lang="en-US"/>
        </a:p>
      </dgm:t>
    </dgm:pt>
    <dgm:pt modelId="{5E52CF8D-E079-4C41-82DB-5C299CF7E5EC}">
      <dgm:prSet/>
      <dgm:spPr/>
      <dgm:t>
        <a:bodyPr/>
        <a:lstStyle/>
        <a:p>
          <a:r>
            <a:rPr lang="en-US" dirty="0"/>
            <a:t>Business Intelligence</a:t>
          </a:r>
        </a:p>
      </dgm:t>
    </dgm:pt>
    <dgm:pt modelId="{F5D7FF36-1D57-4986-9541-896745B7CF35}" type="parTrans" cxnId="{72660448-1F40-429D-858E-661BE319B948}">
      <dgm:prSet/>
      <dgm:spPr/>
      <dgm:t>
        <a:bodyPr/>
        <a:lstStyle/>
        <a:p>
          <a:endParaRPr lang="en-US"/>
        </a:p>
      </dgm:t>
    </dgm:pt>
    <dgm:pt modelId="{741560B6-8701-4D4D-A09A-915262DD9B0E}" type="sibTrans" cxnId="{72660448-1F40-429D-858E-661BE319B948}">
      <dgm:prSet/>
      <dgm:spPr/>
      <dgm:t>
        <a:bodyPr/>
        <a:lstStyle/>
        <a:p>
          <a:endParaRPr lang="en-US"/>
        </a:p>
      </dgm:t>
    </dgm:pt>
    <dgm:pt modelId="{9B3508EB-35CF-4E2D-90D2-796B37E09E27}" type="pres">
      <dgm:prSet presAssocID="{BCFFFCA4-A78C-4BA9-8519-9AB078D74678}" presName="root" presStyleCnt="0">
        <dgm:presLayoutVars>
          <dgm:dir/>
          <dgm:resizeHandles val="exact"/>
        </dgm:presLayoutVars>
      </dgm:prSet>
      <dgm:spPr/>
    </dgm:pt>
    <dgm:pt modelId="{51EA6C0B-2EB0-4199-ADC7-49AA54CE3ECD}" type="pres">
      <dgm:prSet presAssocID="{40787B91-8C8F-4DFA-B79A-788A13DFC3E4}" presName="compNode" presStyleCnt="0"/>
      <dgm:spPr/>
    </dgm:pt>
    <dgm:pt modelId="{8FB2CCC9-0CA3-4A89-9884-081F95CEA79A}" type="pres">
      <dgm:prSet presAssocID="{40787B91-8C8F-4DFA-B79A-788A13DFC3E4}" presName="bgRect" presStyleLbl="bgShp" presStyleIdx="0" presStyleCnt="4"/>
      <dgm:spPr/>
    </dgm:pt>
    <dgm:pt modelId="{5F8F71C7-29BD-4718-9BF0-54937F049179}" type="pres">
      <dgm:prSet presAssocID="{40787B91-8C8F-4DFA-B79A-788A13DFC3E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78A467D-8A70-4FF1-A70C-08E7BCCDA4E2}" type="pres">
      <dgm:prSet presAssocID="{40787B91-8C8F-4DFA-B79A-788A13DFC3E4}" presName="spaceRect" presStyleCnt="0"/>
      <dgm:spPr/>
    </dgm:pt>
    <dgm:pt modelId="{9DF99223-28AB-4F6A-B57C-CBB3BF88B692}" type="pres">
      <dgm:prSet presAssocID="{40787B91-8C8F-4DFA-B79A-788A13DFC3E4}" presName="parTx" presStyleLbl="revTx" presStyleIdx="0" presStyleCnt="4">
        <dgm:presLayoutVars>
          <dgm:chMax val="0"/>
          <dgm:chPref val="0"/>
        </dgm:presLayoutVars>
      </dgm:prSet>
      <dgm:spPr/>
    </dgm:pt>
    <dgm:pt modelId="{50AAA4E3-B7F3-4129-A7A0-C0EEE0267520}" type="pres">
      <dgm:prSet presAssocID="{F6BE5D2D-6AF6-4401-B1FB-C04719DE0F1A}" presName="sibTrans" presStyleCnt="0"/>
      <dgm:spPr/>
    </dgm:pt>
    <dgm:pt modelId="{FAAF762F-BE87-4B8E-AEDF-3C46A8BBFFA5}" type="pres">
      <dgm:prSet presAssocID="{7890A94F-53F7-4466-904B-1EC62D53E14F}" presName="compNode" presStyleCnt="0"/>
      <dgm:spPr/>
    </dgm:pt>
    <dgm:pt modelId="{F9F809C2-2D1F-412F-B8D6-3B7A8C97ACDC}" type="pres">
      <dgm:prSet presAssocID="{7890A94F-53F7-4466-904B-1EC62D53E14F}" presName="bgRect" presStyleLbl="bgShp" presStyleIdx="1" presStyleCnt="4"/>
      <dgm:spPr/>
    </dgm:pt>
    <dgm:pt modelId="{88AE8A00-817A-48C8-BA6A-72BC790F7C00}" type="pres">
      <dgm:prSet presAssocID="{7890A94F-53F7-4466-904B-1EC62D53E1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CC01C32-0FE6-4F11-84B5-39D69179EB60}" type="pres">
      <dgm:prSet presAssocID="{7890A94F-53F7-4466-904B-1EC62D53E14F}" presName="spaceRect" presStyleCnt="0"/>
      <dgm:spPr/>
    </dgm:pt>
    <dgm:pt modelId="{03557084-5979-4F6D-8518-30793DAB5EBB}" type="pres">
      <dgm:prSet presAssocID="{7890A94F-53F7-4466-904B-1EC62D53E14F}" presName="parTx" presStyleLbl="revTx" presStyleIdx="1" presStyleCnt="4">
        <dgm:presLayoutVars>
          <dgm:chMax val="0"/>
          <dgm:chPref val="0"/>
        </dgm:presLayoutVars>
      </dgm:prSet>
      <dgm:spPr/>
    </dgm:pt>
    <dgm:pt modelId="{F7F1EF57-D976-4F21-958B-EBCEC5B8B9C6}" type="pres">
      <dgm:prSet presAssocID="{968B0D6F-4CEF-4D6C-A106-CB4D2EB9EA17}" presName="sibTrans" presStyleCnt="0"/>
      <dgm:spPr/>
    </dgm:pt>
    <dgm:pt modelId="{A3EB6840-9274-42F2-9E45-5A3DC567A0DE}" type="pres">
      <dgm:prSet presAssocID="{51D574BE-61FA-47E9-8FA2-FCA2F426C238}" presName="compNode" presStyleCnt="0"/>
      <dgm:spPr/>
    </dgm:pt>
    <dgm:pt modelId="{3A6B34A2-1BD8-49A6-9333-4AB4FB8E7A6F}" type="pres">
      <dgm:prSet presAssocID="{51D574BE-61FA-47E9-8FA2-FCA2F426C238}" presName="bgRect" presStyleLbl="bgShp" presStyleIdx="2" presStyleCnt="4"/>
      <dgm:spPr/>
    </dgm:pt>
    <dgm:pt modelId="{F51CD0E5-34F7-47D8-93C3-7DE3CD04A9C7}" type="pres">
      <dgm:prSet presAssocID="{51D574BE-61FA-47E9-8FA2-FCA2F426C23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EB11043-E849-4770-B3A5-62936855B4DC}" type="pres">
      <dgm:prSet presAssocID="{51D574BE-61FA-47E9-8FA2-FCA2F426C238}" presName="spaceRect" presStyleCnt="0"/>
      <dgm:spPr/>
    </dgm:pt>
    <dgm:pt modelId="{5DB60727-2C88-459A-90D4-D0344179056B}" type="pres">
      <dgm:prSet presAssocID="{51D574BE-61FA-47E9-8FA2-FCA2F426C238}" presName="parTx" presStyleLbl="revTx" presStyleIdx="2" presStyleCnt="4">
        <dgm:presLayoutVars>
          <dgm:chMax val="0"/>
          <dgm:chPref val="0"/>
        </dgm:presLayoutVars>
      </dgm:prSet>
      <dgm:spPr/>
    </dgm:pt>
    <dgm:pt modelId="{12603813-D6D9-42A2-A85A-BAE668855A03}" type="pres">
      <dgm:prSet presAssocID="{4DD4031F-7A47-4387-BDCE-2CADE464DFE2}" presName="sibTrans" presStyleCnt="0"/>
      <dgm:spPr/>
    </dgm:pt>
    <dgm:pt modelId="{A8DAAF68-9BCA-43FB-8B9C-801191A7062D}" type="pres">
      <dgm:prSet presAssocID="{5E52CF8D-E079-4C41-82DB-5C299CF7E5EC}" presName="compNode" presStyleCnt="0"/>
      <dgm:spPr/>
    </dgm:pt>
    <dgm:pt modelId="{10609C23-D8D2-4A1E-85CB-85C3B4414B7D}" type="pres">
      <dgm:prSet presAssocID="{5E52CF8D-E079-4C41-82DB-5C299CF7E5EC}" presName="bgRect" presStyleLbl="bgShp" presStyleIdx="3" presStyleCnt="4"/>
      <dgm:spPr/>
    </dgm:pt>
    <dgm:pt modelId="{25C6D128-DA79-4C44-86F7-35FAC85348C1}" type="pres">
      <dgm:prSet presAssocID="{5E52CF8D-E079-4C41-82DB-5C299CF7E5E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C3FB8DD2-234E-4441-AA10-0411034DF1F6}" type="pres">
      <dgm:prSet presAssocID="{5E52CF8D-E079-4C41-82DB-5C299CF7E5EC}" presName="spaceRect" presStyleCnt="0"/>
      <dgm:spPr/>
    </dgm:pt>
    <dgm:pt modelId="{AB32A41E-F202-4965-A0D9-25090AC6B19F}" type="pres">
      <dgm:prSet presAssocID="{5E52CF8D-E079-4C41-82DB-5C299CF7E5EC}" presName="parTx" presStyleLbl="revTx" presStyleIdx="3" presStyleCnt="4">
        <dgm:presLayoutVars>
          <dgm:chMax val="0"/>
          <dgm:chPref val="0"/>
        </dgm:presLayoutVars>
      </dgm:prSet>
      <dgm:spPr/>
    </dgm:pt>
  </dgm:ptLst>
  <dgm:cxnLst>
    <dgm:cxn modelId="{4D67F906-A540-442F-9830-92DFF539ADFD}" srcId="{BCFFFCA4-A78C-4BA9-8519-9AB078D74678}" destId="{40787B91-8C8F-4DFA-B79A-788A13DFC3E4}" srcOrd="0" destOrd="0" parTransId="{6A83010E-3C8D-4B1F-A941-4C6F878CA414}" sibTransId="{F6BE5D2D-6AF6-4401-B1FB-C04719DE0F1A}"/>
    <dgm:cxn modelId="{9BBE132E-2659-41C0-82A0-A987062D34D9}" type="presOf" srcId="{7890A94F-53F7-4466-904B-1EC62D53E14F}" destId="{03557084-5979-4F6D-8518-30793DAB5EBB}" srcOrd="0" destOrd="0" presId="urn:microsoft.com/office/officeart/2018/2/layout/IconVerticalSolidList"/>
    <dgm:cxn modelId="{2F4C3E3A-15E7-466C-9607-96B13FD44FD8}" type="presOf" srcId="{BCFFFCA4-A78C-4BA9-8519-9AB078D74678}" destId="{9B3508EB-35CF-4E2D-90D2-796B37E09E27}" srcOrd="0" destOrd="0" presId="urn:microsoft.com/office/officeart/2018/2/layout/IconVerticalSolidList"/>
    <dgm:cxn modelId="{AF5FAF42-2DF3-4865-BBE8-84A509F023EE}" srcId="{BCFFFCA4-A78C-4BA9-8519-9AB078D74678}" destId="{7890A94F-53F7-4466-904B-1EC62D53E14F}" srcOrd="1" destOrd="0" parTransId="{F7003466-69BF-469A-AB60-7F2EA6C8BAE4}" sibTransId="{968B0D6F-4CEF-4D6C-A106-CB4D2EB9EA17}"/>
    <dgm:cxn modelId="{72660448-1F40-429D-858E-661BE319B948}" srcId="{BCFFFCA4-A78C-4BA9-8519-9AB078D74678}" destId="{5E52CF8D-E079-4C41-82DB-5C299CF7E5EC}" srcOrd="3" destOrd="0" parTransId="{F5D7FF36-1D57-4986-9541-896745B7CF35}" sibTransId="{741560B6-8701-4D4D-A09A-915262DD9B0E}"/>
    <dgm:cxn modelId="{6FDD1E8A-73CE-4B35-A918-B637BEBA2A7F}" type="presOf" srcId="{51D574BE-61FA-47E9-8FA2-FCA2F426C238}" destId="{5DB60727-2C88-459A-90D4-D0344179056B}" srcOrd="0" destOrd="0" presId="urn:microsoft.com/office/officeart/2018/2/layout/IconVerticalSolidList"/>
    <dgm:cxn modelId="{B79B7EA2-D2A9-4594-A339-693F9385DDD9}" srcId="{BCFFFCA4-A78C-4BA9-8519-9AB078D74678}" destId="{51D574BE-61FA-47E9-8FA2-FCA2F426C238}" srcOrd="2" destOrd="0" parTransId="{8B76A3E9-C947-478D-A71D-EC1C7712ECB1}" sibTransId="{4DD4031F-7A47-4387-BDCE-2CADE464DFE2}"/>
    <dgm:cxn modelId="{7B25E0D6-3B76-462B-8A80-1356416032ED}" type="presOf" srcId="{40787B91-8C8F-4DFA-B79A-788A13DFC3E4}" destId="{9DF99223-28AB-4F6A-B57C-CBB3BF88B692}" srcOrd="0" destOrd="0" presId="urn:microsoft.com/office/officeart/2018/2/layout/IconVerticalSolidList"/>
    <dgm:cxn modelId="{D0E34CE4-D5B1-4481-8E95-78355B82244A}" type="presOf" srcId="{5E52CF8D-E079-4C41-82DB-5C299CF7E5EC}" destId="{AB32A41E-F202-4965-A0D9-25090AC6B19F}" srcOrd="0" destOrd="0" presId="urn:microsoft.com/office/officeart/2018/2/layout/IconVerticalSolidList"/>
    <dgm:cxn modelId="{4C2DC73B-A88F-4FCE-85DC-8E02DE89E34C}" type="presParOf" srcId="{9B3508EB-35CF-4E2D-90D2-796B37E09E27}" destId="{51EA6C0B-2EB0-4199-ADC7-49AA54CE3ECD}" srcOrd="0" destOrd="0" presId="urn:microsoft.com/office/officeart/2018/2/layout/IconVerticalSolidList"/>
    <dgm:cxn modelId="{B3FE6018-8C1E-4067-A03B-3D4977B5D7E8}" type="presParOf" srcId="{51EA6C0B-2EB0-4199-ADC7-49AA54CE3ECD}" destId="{8FB2CCC9-0CA3-4A89-9884-081F95CEA79A}" srcOrd="0" destOrd="0" presId="urn:microsoft.com/office/officeart/2018/2/layout/IconVerticalSolidList"/>
    <dgm:cxn modelId="{C76D15F2-7923-420B-B391-9E3C60730390}" type="presParOf" srcId="{51EA6C0B-2EB0-4199-ADC7-49AA54CE3ECD}" destId="{5F8F71C7-29BD-4718-9BF0-54937F049179}" srcOrd="1" destOrd="0" presId="urn:microsoft.com/office/officeart/2018/2/layout/IconVerticalSolidList"/>
    <dgm:cxn modelId="{F1A22FDA-22EC-4C4E-976D-CFCA2C6135F6}" type="presParOf" srcId="{51EA6C0B-2EB0-4199-ADC7-49AA54CE3ECD}" destId="{B78A467D-8A70-4FF1-A70C-08E7BCCDA4E2}" srcOrd="2" destOrd="0" presId="urn:microsoft.com/office/officeart/2018/2/layout/IconVerticalSolidList"/>
    <dgm:cxn modelId="{0BD94476-7268-41E6-B564-0159E5B6419C}" type="presParOf" srcId="{51EA6C0B-2EB0-4199-ADC7-49AA54CE3ECD}" destId="{9DF99223-28AB-4F6A-B57C-CBB3BF88B692}" srcOrd="3" destOrd="0" presId="urn:microsoft.com/office/officeart/2018/2/layout/IconVerticalSolidList"/>
    <dgm:cxn modelId="{69D04575-781C-4E38-9BC7-3E30BB205475}" type="presParOf" srcId="{9B3508EB-35CF-4E2D-90D2-796B37E09E27}" destId="{50AAA4E3-B7F3-4129-A7A0-C0EEE0267520}" srcOrd="1" destOrd="0" presId="urn:microsoft.com/office/officeart/2018/2/layout/IconVerticalSolidList"/>
    <dgm:cxn modelId="{912D0E9B-7F71-4FB7-9592-E7AF7E2C52C8}" type="presParOf" srcId="{9B3508EB-35CF-4E2D-90D2-796B37E09E27}" destId="{FAAF762F-BE87-4B8E-AEDF-3C46A8BBFFA5}" srcOrd="2" destOrd="0" presId="urn:microsoft.com/office/officeart/2018/2/layout/IconVerticalSolidList"/>
    <dgm:cxn modelId="{A8C72350-A72B-49F0-B18D-1EBA3BBC4200}" type="presParOf" srcId="{FAAF762F-BE87-4B8E-AEDF-3C46A8BBFFA5}" destId="{F9F809C2-2D1F-412F-B8D6-3B7A8C97ACDC}" srcOrd="0" destOrd="0" presId="urn:microsoft.com/office/officeart/2018/2/layout/IconVerticalSolidList"/>
    <dgm:cxn modelId="{C25BCE34-4329-4EC1-B7DB-9EFAC02A4932}" type="presParOf" srcId="{FAAF762F-BE87-4B8E-AEDF-3C46A8BBFFA5}" destId="{88AE8A00-817A-48C8-BA6A-72BC790F7C00}" srcOrd="1" destOrd="0" presId="urn:microsoft.com/office/officeart/2018/2/layout/IconVerticalSolidList"/>
    <dgm:cxn modelId="{D19AEC8F-50A2-4246-A497-B00E3DB7A630}" type="presParOf" srcId="{FAAF762F-BE87-4B8E-AEDF-3C46A8BBFFA5}" destId="{4CC01C32-0FE6-4F11-84B5-39D69179EB60}" srcOrd="2" destOrd="0" presId="urn:microsoft.com/office/officeart/2018/2/layout/IconVerticalSolidList"/>
    <dgm:cxn modelId="{7B5C79DC-C976-4247-BA52-AAEF9F0214DE}" type="presParOf" srcId="{FAAF762F-BE87-4B8E-AEDF-3C46A8BBFFA5}" destId="{03557084-5979-4F6D-8518-30793DAB5EBB}" srcOrd="3" destOrd="0" presId="urn:microsoft.com/office/officeart/2018/2/layout/IconVerticalSolidList"/>
    <dgm:cxn modelId="{27E34BE8-5704-4502-831D-DD02C19F6D66}" type="presParOf" srcId="{9B3508EB-35CF-4E2D-90D2-796B37E09E27}" destId="{F7F1EF57-D976-4F21-958B-EBCEC5B8B9C6}" srcOrd="3" destOrd="0" presId="urn:microsoft.com/office/officeart/2018/2/layout/IconVerticalSolidList"/>
    <dgm:cxn modelId="{A69CC29F-66CA-4207-8324-B01E44E6859D}" type="presParOf" srcId="{9B3508EB-35CF-4E2D-90D2-796B37E09E27}" destId="{A3EB6840-9274-42F2-9E45-5A3DC567A0DE}" srcOrd="4" destOrd="0" presId="urn:microsoft.com/office/officeart/2018/2/layout/IconVerticalSolidList"/>
    <dgm:cxn modelId="{137A423B-D56F-4F4B-B562-E57824F30BE0}" type="presParOf" srcId="{A3EB6840-9274-42F2-9E45-5A3DC567A0DE}" destId="{3A6B34A2-1BD8-49A6-9333-4AB4FB8E7A6F}" srcOrd="0" destOrd="0" presId="urn:microsoft.com/office/officeart/2018/2/layout/IconVerticalSolidList"/>
    <dgm:cxn modelId="{C9A93369-2CEE-49F6-99FE-1BA9C021C51F}" type="presParOf" srcId="{A3EB6840-9274-42F2-9E45-5A3DC567A0DE}" destId="{F51CD0E5-34F7-47D8-93C3-7DE3CD04A9C7}" srcOrd="1" destOrd="0" presId="urn:microsoft.com/office/officeart/2018/2/layout/IconVerticalSolidList"/>
    <dgm:cxn modelId="{1279CF97-181C-49D1-AB5B-470251EFEA84}" type="presParOf" srcId="{A3EB6840-9274-42F2-9E45-5A3DC567A0DE}" destId="{2EB11043-E849-4770-B3A5-62936855B4DC}" srcOrd="2" destOrd="0" presId="urn:microsoft.com/office/officeart/2018/2/layout/IconVerticalSolidList"/>
    <dgm:cxn modelId="{9F1A7F8C-F52B-46BC-B893-004F9ED77DED}" type="presParOf" srcId="{A3EB6840-9274-42F2-9E45-5A3DC567A0DE}" destId="{5DB60727-2C88-459A-90D4-D0344179056B}" srcOrd="3" destOrd="0" presId="urn:microsoft.com/office/officeart/2018/2/layout/IconVerticalSolidList"/>
    <dgm:cxn modelId="{A9F4C902-DBA5-49C1-8743-ADCC1863E2BD}" type="presParOf" srcId="{9B3508EB-35CF-4E2D-90D2-796B37E09E27}" destId="{12603813-D6D9-42A2-A85A-BAE668855A03}" srcOrd="5" destOrd="0" presId="urn:microsoft.com/office/officeart/2018/2/layout/IconVerticalSolidList"/>
    <dgm:cxn modelId="{384CDC4D-ACFF-4AC4-9F37-4242FB00B022}" type="presParOf" srcId="{9B3508EB-35CF-4E2D-90D2-796B37E09E27}" destId="{A8DAAF68-9BCA-43FB-8B9C-801191A7062D}" srcOrd="6" destOrd="0" presId="urn:microsoft.com/office/officeart/2018/2/layout/IconVerticalSolidList"/>
    <dgm:cxn modelId="{3D97A992-86A4-4372-993E-D67DED793682}" type="presParOf" srcId="{A8DAAF68-9BCA-43FB-8B9C-801191A7062D}" destId="{10609C23-D8D2-4A1E-85CB-85C3B4414B7D}" srcOrd="0" destOrd="0" presId="urn:microsoft.com/office/officeart/2018/2/layout/IconVerticalSolidList"/>
    <dgm:cxn modelId="{EBC88646-3730-4AD7-8824-4362A072B50F}" type="presParOf" srcId="{A8DAAF68-9BCA-43FB-8B9C-801191A7062D}" destId="{25C6D128-DA79-4C44-86F7-35FAC85348C1}" srcOrd="1" destOrd="0" presId="urn:microsoft.com/office/officeart/2018/2/layout/IconVerticalSolidList"/>
    <dgm:cxn modelId="{F38F09DC-E50E-4B27-B6C2-C53E48F02A18}" type="presParOf" srcId="{A8DAAF68-9BCA-43FB-8B9C-801191A7062D}" destId="{C3FB8DD2-234E-4441-AA10-0411034DF1F6}" srcOrd="2" destOrd="0" presId="urn:microsoft.com/office/officeart/2018/2/layout/IconVerticalSolidList"/>
    <dgm:cxn modelId="{9D3AE803-44A0-4A2C-9ABA-596131F2ADC3}" type="presParOf" srcId="{A8DAAF68-9BCA-43FB-8B9C-801191A7062D}" destId="{AB32A41E-F202-4965-A0D9-25090AC6B1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A0EDC-9497-6642-A82F-3AA634D4A8CA}">
      <dsp:nvSpPr>
        <dsp:cNvPr id="0" name=""/>
        <dsp:cNvSpPr/>
      </dsp:nvSpPr>
      <dsp:spPr>
        <a:xfrm>
          <a:off x="0" y="79050"/>
          <a:ext cx="5994400" cy="678600"/>
        </a:xfrm>
        <a:prstGeom prst="roundRect">
          <a:avLst/>
        </a:prstGeom>
        <a:solidFill>
          <a:schemeClr val="accent2">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Handwritten</a:t>
          </a:r>
        </a:p>
      </dsp:txBody>
      <dsp:txXfrm>
        <a:off x="33127" y="112177"/>
        <a:ext cx="5928146" cy="612346"/>
      </dsp:txXfrm>
    </dsp:sp>
    <dsp:sp modelId="{FFC26D37-D378-1C47-8B9B-25C1CFE4C1D4}">
      <dsp:nvSpPr>
        <dsp:cNvPr id="0" name=""/>
        <dsp:cNvSpPr/>
      </dsp:nvSpPr>
      <dsp:spPr>
        <a:xfrm>
          <a:off x="0" y="841170"/>
          <a:ext cx="5994400" cy="678600"/>
        </a:xfrm>
        <a:prstGeom prst="roundRect">
          <a:avLst/>
        </a:prstGeom>
        <a:solidFill>
          <a:schemeClr val="accent2">
            <a:hueOff val="1039777"/>
            <a:satOff val="5917"/>
            <a:lumOff val="183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Punch cards and Magnetic tapes</a:t>
          </a:r>
        </a:p>
      </dsp:txBody>
      <dsp:txXfrm>
        <a:off x="33127" y="874297"/>
        <a:ext cx="5928146" cy="612346"/>
      </dsp:txXfrm>
    </dsp:sp>
    <dsp:sp modelId="{7AAD0023-490C-C947-B33E-DE2AE995C883}">
      <dsp:nvSpPr>
        <dsp:cNvPr id="0" name=""/>
        <dsp:cNvSpPr/>
      </dsp:nvSpPr>
      <dsp:spPr>
        <a:xfrm>
          <a:off x="0" y="1603290"/>
          <a:ext cx="5994400" cy="678600"/>
        </a:xfrm>
        <a:prstGeom prst="roundRect">
          <a:avLst/>
        </a:prstGeom>
        <a:solidFill>
          <a:schemeClr val="accent2">
            <a:hueOff val="2079554"/>
            <a:satOff val="11835"/>
            <a:lumOff val="366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Relational Databases</a:t>
          </a:r>
        </a:p>
      </dsp:txBody>
      <dsp:txXfrm>
        <a:off x="33127" y="1636417"/>
        <a:ext cx="5928146" cy="612346"/>
      </dsp:txXfrm>
    </dsp:sp>
    <dsp:sp modelId="{FCCBF665-A370-2944-AA73-B5181B080713}">
      <dsp:nvSpPr>
        <dsp:cNvPr id="0" name=""/>
        <dsp:cNvSpPr/>
      </dsp:nvSpPr>
      <dsp:spPr>
        <a:xfrm>
          <a:off x="0" y="2365410"/>
          <a:ext cx="5994400" cy="678600"/>
        </a:xfrm>
        <a:prstGeom prst="roundRect">
          <a:avLst/>
        </a:prstGeom>
        <a:solidFill>
          <a:schemeClr val="accent2">
            <a:hueOff val="3119331"/>
            <a:satOff val="17752"/>
            <a:lumOff val="549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Data Warehouses</a:t>
          </a:r>
        </a:p>
      </dsp:txBody>
      <dsp:txXfrm>
        <a:off x="33127" y="2398537"/>
        <a:ext cx="5928146" cy="612346"/>
      </dsp:txXfrm>
    </dsp:sp>
    <dsp:sp modelId="{05F61053-CC3C-9E47-8F7A-58157DF779F3}">
      <dsp:nvSpPr>
        <dsp:cNvPr id="0" name=""/>
        <dsp:cNvSpPr/>
      </dsp:nvSpPr>
      <dsp:spPr>
        <a:xfrm>
          <a:off x="0" y="3127530"/>
          <a:ext cx="5994400" cy="678600"/>
        </a:xfrm>
        <a:prstGeom prst="roundRect">
          <a:avLst/>
        </a:prstGeom>
        <a:solidFill>
          <a:schemeClr val="accent2">
            <a:hueOff val="4159108"/>
            <a:satOff val="23669"/>
            <a:lumOff val="732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Big Data</a:t>
          </a:r>
        </a:p>
      </dsp:txBody>
      <dsp:txXfrm>
        <a:off x="33127" y="3160657"/>
        <a:ext cx="5928146" cy="612346"/>
      </dsp:txXfrm>
    </dsp:sp>
    <dsp:sp modelId="{8FF1AA27-2E50-5E4C-A965-5B4ABA90DC52}">
      <dsp:nvSpPr>
        <dsp:cNvPr id="0" name=""/>
        <dsp:cNvSpPr/>
      </dsp:nvSpPr>
      <dsp:spPr>
        <a:xfrm>
          <a:off x="0" y="3889650"/>
          <a:ext cx="5994400" cy="678600"/>
        </a:xfrm>
        <a:prstGeom prst="roundRect">
          <a:avLst/>
        </a:prstGeom>
        <a:solidFill>
          <a:schemeClr val="accent2">
            <a:hueOff val="5198884"/>
            <a:satOff val="29587"/>
            <a:lumOff val="915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Data Lakes / Data Lakehouse</a:t>
          </a:r>
        </a:p>
      </dsp:txBody>
      <dsp:txXfrm>
        <a:off x="33127" y="3922777"/>
        <a:ext cx="5928146" cy="612346"/>
      </dsp:txXfrm>
    </dsp:sp>
    <dsp:sp modelId="{DF735BF7-FC9B-B846-AC25-194213D69965}">
      <dsp:nvSpPr>
        <dsp:cNvPr id="0" name=""/>
        <dsp:cNvSpPr/>
      </dsp:nvSpPr>
      <dsp:spPr>
        <a:xfrm>
          <a:off x="0" y="4651770"/>
          <a:ext cx="5994400" cy="678600"/>
        </a:xfrm>
        <a:prstGeom prst="roundRect">
          <a:avLst/>
        </a:prstGeom>
        <a:solidFill>
          <a:schemeClr val="accent2">
            <a:hueOff val="6238661"/>
            <a:satOff val="35504"/>
            <a:lumOff val="1098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kern="1200" dirty="0"/>
            <a:t>Data Mesh</a:t>
          </a:r>
        </a:p>
      </dsp:txBody>
      <dsp:txXfrm>
        <a:off x="33127" y="4684897"/>
        <a:ext cx="5928146" cy="612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2CCC9-0CA3-4A89-9884-081F95CEA79A}">
      <dsp:nvSpPr>
        <dsp:cNvPr id="0" name=""/>
        <dsp:cNvSpPr/>
      </dsp:nvSpPr>
      <dsp:spPr>
        <a:xfrm>
          <a:off x="0" y="2244"/>
          <a:ext cx="6254749" cy="1137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F71C7-29BD-4718-9BF0-54937F049179}">
      <dsp:nvSpPr>
        <dsp:cNvPr id="0" name=""/>
        <dsp:cNvSpPr/>
      </dsp:nvSpPr>
      <dsp:spPr>
        <a:xfrm>
          <a:off x="344173" y="258241"/>
          <a:ext cx="625769" cy="6257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DF99223-28AB-4F6A-B57C-CBB3BF88B692}">
      <dsp:nvSpPr>
        <dsp:cNvPr id="0" name=""/>
        <dsp:cNvSpPr/>
      </dsp:nvSpPr>
      <dsp:spPr>
        <a:xfrm>
          <a:off x="1314116" y="2244"/>
          <a:ext cx="4940633" cy="1137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3" tIns="120413" rIns="120413" bIns="120413" numCol="1" spcCol="1270" anchor="ctr" anchorCtr="0">
          <a:noAutofit/>
        </a:bodyPr>
        <a:lstStyle/>
        <a:p>
          <a:pPr marL="0" lvl="0" indent="0" algn="l" defTabSz="977900">
            <a:lnSpc>
              <a:spcPct val="90000"/>
            </a:lnSpc>
            <a:spcBef>
              <a:spcPct val="0"/>
            </a:spcBef>
            <a:spcAft>
              <a:spcPct val="35000"/>
            </a:spcAft>
            <a:buNone/>
          </a:pPr>
          <a:r>
            <a:rPr lang="en-US" sz="2200" kern="1200"/>
            <a:t>Data Source</a:t>
          </a:r>
        </a:p>
      </dsp:txBody>
      <dsp:txXfrm>
        <a:off x="1314116" y="2244"/>
        <a:ext cx="4940633" cy="1137763"/>
      </dsp:txXfrm>
    </dsp:sp>
    <dsp:sp modelId="{F9F809C2-2D1F-412F-B8D6-3B7A8C97ACDC}">
      <dsp:nvSpPr>
        <dsp:cNvPr id="0" name=""/>
        <dsp:cNvSpPr/>
      </dsp:nvSpPr>
      <dsp:spPr>
        <a:xfrm>
          <a:off x="0" y="1424448"/>
          <a:ext cx="6254749" cy="1137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E8A00-817A-48C8-BA6A-72BC790F7C00}">
      <dsp:nvSpPr>
        <dsp:cNvPr id="0" name=""/>
        <dsp:cNvSpPr/>
      </dsp:nvSpPr>
      <dsp:spPr>
        <a:xfrm>
          <a:off x="344173" y="1680445"/>
          <a:ext cx="625769" cy="6257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3557084-5979-4F6D-8518-30793DAB5EBB}">
      <dsp:nvSpPr>
        <dsp:cNvPr id="0" name=""/>
        <dsp:cNvSpPr/>
      </dsp:nvSpPr>
      <dsp:spPr>
        <a:xfrm>
          <a:off x="1314116" y="1424448"/>
          <a:ext cx="4940633" cy="1137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3" tIns="120413" rIns="120413" bIns="120413" numCol="1" spcCol="1270" anchor="ctr" anchorCtr="0">
          <a:noAutofit/>
        </a:bodyPr>
        <a:lstStyle/>
        <a:p>
          <a:pPr marL="0" lvl="0" indent="0" algn="l" defTabSz="977900">
            <a:lnSpc>
              <a:spcPct val="90000"/>
            </a:lnSpc>
            <a:spcBef>
              <a:spcPct val="0"/>
            </a:spcBef>
            <a:spcAft>
              <a:spcPct val="35000"/>
            </a:spcAft>
            <a:buNone/>
          </a:pPr>
          <a:r>
            <a:rPr lang="en-US" sz="2200" kern="1200" dirty="0"/>
            <a:t>ETL / ELT</a:t>
          </a:r>
        </a:p>
      </dsp:txBody>
      <dsp:txXfrm>
        <a:off x="1314116" y="1424448"/>
        <a:ext cx="4940633" cy="1137763"/>
      </dsp:txXfrm>
    </dsp:sp>
    <dsp:sp modelId="{3A6B34A2-1BD8-49A6-9333-4AB4FB8E7A6F}">
      <dsp:nvSpPr>
        <dsp:cNvPr id="0" name=""/>
        <dsp:cNvSpPr/>
      </dsp:nvSpPr>
      <dsp:spPr>
        <a:xfrm>
          <a:off x="0" y="2846652"/>
          <a:ext cx="6254749" cy="1137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CD0E5-34F7-47D8-93C3-7DE3CD04A9C7}">
      <dsp:nvSpPr>
        <dsp:cNvPr id="0" name=""/>
        <dsp:cNvSpPr/>
      </dsp:nvSpPr>
      <dsp:spPr>
        <a:xfrm>
          <a:off x="344173" y="3102649"/>
          <a:ext cx="625769" cy="6257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DB60727-2C88-459A-90D4-D0344179056B}">
      <dsp:nvSpPr>
        <dsp:cNvPr id="0" name=""/>
        <dsp:cNvSpPr/>
      </dsp:nvSpPr>
      <dsp:spPr>
        <a:xfrm>
          <a:off x="1314116" y="2846652"/>
          <a:ext cx="4940633" cy="1137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3" tIns="120413" rIns="120413" bIns="120413" numCol="1" spcCol="1270" anchor="ctr" anchorCtr="0">
          <a:noAutofit/>
        </a:bodyPr>
        <a:lstStyle/>
        <a:p>
          <a:pPr marL="0" lvl="0" indent="0" algn="l" defTabSz="977900">
            <a:lnSpc>
              <a:spcPct val="90000"/>
            </a:lnSpc>
            <a:spcBef>
              <a:spcPct val="0"/>
            </a:spcBef>
            <a:spcAft>
              <a:spcPct val="35000"/>
            </a:spcAft>
            <a:buNone/>
          </a:pPr>
          <a:r>
            <a:rPr lang="en-US" sz="2200" kern="1200" dirty="0"/>
            <a:t>Data Modelling</a:t>
          </a:r>
        </a:p>
      </dsp:txBody>
      <dsp:txXfrm>
        <a:off x="1314116" y="2846652"/>
        <a:ext cx="4940633" cy="1137763"/>
      </dsp:txXfrm>
    </dsp:sp>
    <dsp:sp modelId="{10609C23-D8D2-4A1E-85CB-85C3B4414B7D}">
      <dsp:nvSpPr>
        <dsp:cNvPr id="0" name=""/>
        <dsp:cNvSpPr/>
      </dsp:nvSpPr>
      <dsp:spPr>
        <a:xfrm>
          <a:off x="0" y="4268856"/>
          <a:ext cx="6254749" cy="11377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6D128-DA79-4C44-86F7-35FAC85348C1}">
      <dsp:nvSpPr>
        <dsp:cNvPr id="0" name=""/>
        <dsp:cNvSpPr/>
      </dsp:nvSpPr>
      <dsp:spPr>
        <a:xfrm>
          <a:off x="344173" y="4524853"/>
          <a:ext cx="625769" cy="6257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32A41E-F202-4965-A0D9-25090AC6B19F}">
      <dsp:nvSpPr>
        <dsp:cNvPr id="0" name=""/>
        <dsp:cNvSpPr/>
      </dsp:nvSpPr>
      <dsp:spPr>
        <a:xfrm>
          <a:off x="1314116" y="4268856"/>
          <a:ext cx="4940633" cy="1137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13" tIns="120413" rIns="120413" bIns="120413" numCol="1" spcCol="1270" anchor="ctr" anchorCtr="0">
          <a:noAutofit/>
        </a:bodyPr>
        <a:lstStyle/>
        <a:p>
          <a:pPr marL="0" lvl="0" indent="0" algn="l" defTabSz="977900">
            <a:lnSpc>
              <a:spcPct val="90000"/>
            </a:lnSpc>
            <a:spcBef>
              <a:spcPct val="0"/>
            </a:spcBef>
            <a:spcAft>
              <a:spcPct val="35000"/>
            </a:spcAft>
            <a:buNone/>
          </a:pPr>
          <a:r>
            <a:rPr lang="en-US" sz="2200" kern="1200" dirty="0"/>
            <a:t>Business Intelligence</a:t>
          </a:r>
        </a:p>
      </dsp:txBody>
      <dsp:txXfrm>
        <a:off x="1314116" y="4268856"/>
        <a:ext cx="4940633" cy="11377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91721-6A99-6D4F-8342-BF1031E8A9D3}" type="datetimeFigureOut">
              <a:rPr lang="en-US" smtClean="0"/>
              <a:t>3/30/23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2E6B2-137D-6B4B-AB70-0209EF5BA87B}" type="slidenum">
              <a:rPr lang="en-US" smtClean="0"/>
              <a:t>‹#›</a:t>
            </a:fld>
            <a:endParaRPr lang="en-US"/>
          </a:p>
        </p:txBody>
      </p:sp>
    </p:spTree>
    <p:extLst>
      <p:ext uri="{BB962C8B-B14F-4D97-AF65-F5344CB8AC3E}">
        <p14:creationId xmlns:p14="http://schemas.microsoft.com/office/powerpoint/2010/main" val="2305237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Structed data storage with ease of access to data which helps in making decisions to improve the business</a:t>
            </a:r>
          </a:p>
        </p:txBody>
      </p:sp>
      <p:sp>
        <p:nvSpPr>
          <p:cNvPr id="4" name="Slide Number Placeholder 3"/>
          <p:cNvSpPr>
            <a:spLocks noGrp="1"/>
          </p:cNvSpPr>
          <p:nvPr>
            <p:ph type="sldNum" sz="quarter" idx="5"/>
          </p:nvPr>
        </p:nvSpPr>
        <p:spPr/>
        <p:txBody>
          <a:bodyPr/>
          <a:lstStyle/>
          <a:p>
            <a:fld id="{4FD2E6B2-137D-6B4B-AB70-0209EF5BA87B}" type="slidenum">
              <a:rPr lang="en-US" smtClean="0"/>
              <a:t>3</a:t>
            </a:fld>
            <a:endParaRPr lang="en-US"/>
          </a:p>
        </p:txBody>
      </p:sp>
    </p:spTree>
    <p:extLst>
      <p:ext uri="{BB962C8B-B14F-4D97-AF65-F5344CB8AC3E}">
        <p14:creationId xmlns:p14="http://schemas.microsoft.com/office/powerpoint/2010/main" val="907429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Data Model, Data Quality, ETL/ELT, Textual ETL, Volume of data, Lineage, KPI, Schedules &amp; Summarization</a:t>
            </a:r>
          </a:p>
          <a:p>
            <a:endParaRPr lang="en-US" dirty="0"/>
          </a:p>
          <a:p>
            <a:r>
              <a:rPr lang="en-IN" b="0" i="0" dirty="0">
                <a:solidFill>
                  <a:srgbClr val="374151"/>
                </a:solidFill>
                <a:effectLst/>
                <a:latin typeface="Söhne"/>
              </a:rPr>
              <a:t>Complexity, Integration, Performance, Governance, </a:t>
            </a:r>
            <a:r>
              <a:rPr lang="en-IN" b="0" i="0" dirty="0" err="1">
                <a:solidFill>
                  <a:srgbClr val="374151"/>
                </a:solidFill>
                <a:effectLst/>
                <a:latin typeface="Söhne"/>
              </a:rPr>
              <a:t>Cost,these</a:t>
            </a:r>
            <a:r>
              <a:rPr lang="en-IN" b="0" i="0" dirty="0">
                <a:solidFill>
                  <a:srgbClr val="374151"/>
                </a:solidFill>
                <a:effectLst/>
                <a:latin typeface="Söhne"/>
              </a:rPr>
              <a:t> potential shortcomings can be mitigated through careful planning, design, and </a:t>
            </a:r>
            <a:r>
              <a:rPr lang="en-IN" b="0" i="0" dirty="0" err="1">
                <a:solidFill>
                  <a:srgbClr val="374151"/>
                </a:solidFill>
                <a:effectLst/>
                <a:latin typeface="Söhne"/>
              </a:rPr>
              <a:t>managemen</a:t>
            </a:r>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15</a:t>
            </a:fld>
            <a:endParaRPr lang="en-US"/>
          </a:p>
        </p:txBody>
      </p:sp>
    </p:spTree>
    <p:extLst>
      <p:ext uri="{BB962C8B-B14F-4D97-AF65-F5344CB8AC3E}">
        <p14:creationId xmlns:p14="http://schemas.microsoft.com/office/powerpoint/2010/main" val="3265472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16</a:t>
            </a:fld>
            <a:endParaRPr lang="en-US"/>
          </a:p>
        </p:txBody>
      </p:sp>
    </p:spTree>
    <p:extLst>
      <p:ext uri="{BB962C8B-B14F-4D97-AF65-F5344CB8AC3E}">
        <p14:creationId xmlns:p14="http://schemas.microsoft.com/office/powerpoint/2010/main" val="389620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17</a:t>
            </a:fld>
            <a:endParaRPr lang="en-US"/>
          </a:p>
        </p:txBody>
      </p:sp>
    </p:spTree>
    <p:extLst>
      <p:ext uri="{BB962C8B-B14F-4D97-AF65-F5344CB8AC3E}">
        <p14:creationId xmlns:p14="http://schemas.microsoft.com/office/powerpoint/2010/main" val="65044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it just a plain statistics analytics, or recommendation system or Google to </a:t>
            </a:r>
            <a:r>
              <a:rPr lang="en-US" dirty="0" err="1"/>
              <a:t>ChatGPT</a:t>
            </a:r>
            <a:r>
              <a:rPr lang="en-US" dirty="0"/>
              <a:t> data is everywhere</a:t>
            </a:r>
          </a:p>
        </p:txBody>
      </p:sp>
      <p:sp>
        <p:nvSpPr>
          <p:cNvPr id="4" name="Slide Number Placeholder 3"/>
          <p:cNvSpPr>
            <a:spLocks noGrp="1"/>
          </p:cNvSpPr>
          <p:nvPr>
            <p:ph type="sldNum" sz="quarter" idx="5"/>
          </p:nvPr>
        </p:nvSpPr>
        <p:spPr/>
        <p:txBody>
          <a:bodyPr/>
          <a:lstStyle/>
          <a:p>
            <a:fld id="{4FD2E6B2-137D-6B4B-AB70-0209EF5BA87B}" type="slidenum">
              <a:rPr lang="en-US" smtClean="0"/>
              <a:t>19</a:t>
            </a:fld>
            <a:endParaRPr lang="en-US"/>
          </a:p>
        </p:txBody>
      </p:sp>
    </p:spTree>
    <p:extLst>
      <p:ext uri="{BB962C8B-B14F-4D97-AF65-F5344CB8AC3E}">
        <p14:creationId xmlns:p14="http://schemas.microsoft.com/office/powerpoint/2010/main" val="84005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With high-performance and direct data access, Online Transaction Systems (OLTP) became possible. </a:t>
            </a:r>
            <a:endParaRPr lang="en-IN" dirty="0"/>
          </a:p>
          <a:p>
            <a:r>
              <a:rPr lang="en-IN" sz="1800" dirty="0">
                <a:effectLst/>
                <a:latin typeface="PalatinoLinotype"/>
              </a:rPr>
              <a:t>Now there could be online</a:t>
            </a:r>
            <a:r>
              <a:rPr lang="en-IN" sz="1200" dirty="0">
                <a:effectLst/>
                <a:latin typeface="+mn-lt"/>
              </a:rPr>
              <a:t> </a:t>
            </a:r>
            <a:r>
              <a:rPr lang="en-IN" sz="1800" dirty="0">
                <a:effectLst/>
                <a:latin typeface="PalatinoLinotype"/>
              </a:rPr>
              <a:t>reservation systems, banking teller systems, ATM systems, and the like. </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Very quickly, applications grew like weeds in the springtime. Soon there were applications everywhere.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i="1" dirty="0">
                <a:effectLst/>
                <a:latin typeface="PalatinoLinotype"/>
              </a:rPr>
              <a:t>The end user switched from not being able to find data to not being able to find the right data. This sounds like an almost trivial shift, but it was anything but trivial.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To make a decision, the end user had to find </a:t>
            </a:r>
            <a:r>
              <a:rPr lang="en-IN" sz="1800" i="1" dirty="0">
                <a:effectLst/>
                <a:latin typeface="PalatinoLinotype"/>
              </a:rPr>
              <a:t>which </a:t>
            </a:r>
            <a:r>
              <a:rPr lang="en-IN" sz="1800" dirty="0">
                <a:effectLst/>
                <a:latin typeface="PalatinoLinotype"/>
              </a:rPr>
              <a:t>version of the data was the right one to use among the many available applications.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5</a:t>
            </a:fld>
            <a:endParaRPr lang="en-US"/>
          </a:p>
        </p:txBody>
      </p:sp>
    </p:spTree>
    <p:extLst>
      <p:ext uri="{BB962C8B-B14F-4D97-AF65-F5344CB8AC3E}">
        <p14:creationId xmlns:p14="http://schemas.microsoft.com/office/powerpoint/2010/main" val="344267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The data warehouse led to disparate application data being copied into a separate physical location. Thus, the data warehouse became an architectural solution to an architectural problem. </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Stated differently, as important as the data warehouse was, the end user found little value in the data warehouse without the surrounding analytical infrastructure.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effectLst/>
                <a:latin typeface="PalatinoLinotype"/>
              </a:rPr>
              <a:t>Metadata</a:t>
            </a:r>
            <a:r>
              <a:rPr lang="en-US" sz="1800" b="1" dirty="0">
                <a:effectLst/>
                <a:latin typeface="PalatinoLinotype"/>
              </a:rPr>
              <a:t>, </a:t>
            </a:r>
            <a:r>
              <a:rPr lang="en-IN" sz="1800" b="1" dirty="0">
                <a:effectLst/>
                <a:latin typeface="PalatinoLinotype"/>
              </a:rPr>
              <a:t>Data model, Data lineage, Summarization, KPIs</a:t>
            </a:r>
            <a:r>
              <a:rPr lang="en-IN" sz="1800" b="0" dirty="0">
                <a:effectLst/>
                <a:latin typeface="SymbolMT"/>
              </a:rPr>
              <a:t> &amp; </a:t>
            </a:r>
            <a:r>
              <a:rPr lang="en-IN" sz="1800" b="1" dirty="0">
                <a:effectLst/>
                <a:latin typeface="PalatinoLinotype"/>
              </a:rPr>
              <a:t>ETL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i="1" dirty="0">
                <a:effectLst/>
                <a:latin typeface="PalatinoLinotype"/>
              </a:rPr>
              <a:t>The past became a great predictor of the future. </a:t>
            </a:r>
            <a:endParaRPr lang="en-IN"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dirty="0">
              <a:effectLst/>
              <a:latin typeface="PalatinoLinotyp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1" dirty="0">
              <a:effectLst/>
              <a:latin typeface="PalatinoLinotyp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dirty="0">
                <a:effectLst/>
                <a:latin typeface="PalatinoLinotype"/>
              </a:rPr>
              <a:t>T</a:t>
            </a:r>
            <a:r>
              <a:rPr lang="en-IN" sz="1800" dirty="0">
                <a:effectLst/>
                <a:latin typeface="PalatinoLinotype"/>
              </a:rPr>
              <a:t>he limitations of data warehouses became evident with the increasing variety of data (text, IoT, images, audio, videos, drones, etc.) in the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effectLst/>
                <a:latin typeface="PalatinoLinotype"/>
              </a:rPr>
              <a:t>In addition, the rise of Machine Learning (ML) and Artificial Intelligence (AI) introduced iterative algorithms that required direct data access to data not based on SQL. </a:t>
            </a:r>
            <a:endParaRPr lang="en-IN"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latin typeface="Symbo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PalatinoLinotype"/>
              </a:rPr>
              <a:t> </a:t>
            </a:r>
            <a:endParaRPr lang="en-IN" sz="1800" dirty="0">
              <a:effectLst/>
              <a:latin typeface="SymbolMT"/>
            </a:endParaRPr>
          </a:p>
        </p:txBody>
      </p:sp>
      <p:sp>
        <p:nvSpPr>
          <p:cNvPr id="4" name="Slide Number Placeholder 3"/>
          <p:cNvSpPr>
            <a:spLocks noGrp="1"/>
          </p:cNvSpPr>
          <p:nvPr>
            <p:ph type="sldNum" sz="quarter" idx="5"/>
          </p:nvPr>
        </p:nvSpPr>
        <p:spPr/>
        <p:txBody>
          <a:bodyPr/>
          <a:lstStyle/>
          <a:p>
            <a:fld id="{4FD2E6B2-137D-6B4B-AB70-0209EF5BA87B}" type="slidenum">
              <a:rPr lang="en-US" smtClean="0"/>
              <a:t>6</a:t>
            </a:fld>
            <a:endParaRPr lang="en-US"/>
          </a:p>
        </p:txBody>
      </p:sp>
    </p:spTree>
    <p:extLst>
      <p:ext uri="{BB962C8B-B14F-4D97-AF65-F5344CB8AC3E}">
        <p14:creationId xmlns:p14="http://schemas.microsoft.com/office/powerpoint/2010/main" val="3556643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Integration</a:t>
            </a:r>
          </a:p>
          <a:p>
            <a:r>
              <a:rPr lang="en-US" dirty="0"/>
              <a:t>Data Quality</a:t>
            </a:r>
          </a:p>
          <a:p>
            <a:r>
              <a:rPr lang="en-US" dirty="0"/>
              <a:t>Automation of processing of data</a:t>
            </a:r>
          </a:p>
          <a:p>
            <a:r>
              <a:rPr lang="en-US" dirty="0"/>
              <a:t>Regulatory Compliance</a:t>
            </a:r>
          </a:p>
        </p:txBody>
      </p:sp>
      <p:sp>
        <p:nvSpPr>
          <p:cNvPr id="4" name="Slide Number Placeholder 3"/>
          <p:cNvSpPr>
            <a:spLocks noGrp="1"/>
          </p:cNvSpPr>
          <p:nvPr>
            <p:ph type="sldNum" sz="quarter" idx="5"/>
          </p:nvPr>
        </p:nvSpPr>
        <p:spPr/>
        <p:txBody>
          <a:bodyPr/>
          <a:lstStyle/>
          <a:p>
            <a:fld id="{4FD2E6B2-137D-6B4B-AB70-0209EF5BA87B}" type="slidenum">
              <a:rPr lang="en-US" smtClean="0"/>
              <a:t>9</a:t>
            </a:fld>
            <a:endParaRPr lang="en-US"/>
          </a:p>
        </p:txBody>
      </p:sp>
    </p:spTree>
    <p:extLst>
      <p:ext uri="{BB962C8B-B14F-4D97-AF65-F5344CB8AC3E}">
        <p14:creationId xmlns:p14="http://schemas.microsoft.com/office/powerpoint/2010/main" val="3519853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PowerBI</a:t>
            </a:r>
            <a:r>
              <a:rPr lang="en-US" dirty="0"/>
              <a:t>, Tableau, Cognos, </a:t>
            </a:r>
            <a:r>
              <a:rPr lang="en-US" dirty="0" err="1"/>
              <a:t>Thoughtspot</a:t>
            </a:r>
            <a:r>
              <a:rPr lang="en-US" dirty="0"/>
              <a:t> &amp; QlikView</a:t>
            </a:r>
          </a:p>
        </p:txBody>
      </p:sp>
      <p:sp>
        <p:nvSpPr>
          <p:cNvPr id="4" name="Slide Number Placeholder 3"/>
          <p:cNvSpPr>
            <a:spLocks noGrp="1"/>
          </p:cNvSpPr>
          <p:nvPr>
            <p:ph type="sldNum" sz="quarter" idx="5"/>
          </p:nvPr>
        </p:nvSpPr>
        <p:spPr/>
        <p:txBody>
          <a:bodyPr/>
          <a:lstStyle/>
          <a:p>
            <a:fld id="{4FD2E6B2-137D-6B4B-AB70-0209EF5BA87B}" type="slidenum">
              <a:rPr lang="en-US" smtClean="0"/>
              <a:t>10</a:t>
            </a:fld>
            <a:endParaRPr lang="en-US"/>
          </a:p>
        </p:txBody>
      </p:sp>
    </p:spTree>
    <p:extLst>
      <p:ext uri="{BB962C8B-B14F-4D97-AF65-F5344CB8AC3E}">
        <p14:creationId xmlns:p14="http://schemas.microsoft.com/office/powerpoint/2010/main" val="3246213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11</a:t>
            </a:fld>
            <a:endParaRPr lang="en-US"/>
          </a:p>
        </p:txBody>
      </p:sp>
    </p:spTree>
    <p:extLst>
      <p:ext uri="{BB962C8B-B14F-4D97-AF65-F5344CB8AC3E}">
        <p14:creationId xmlns:p14="http://schemas.microsoft.com/office/powerpoint/2010/main" val="159519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 to store, Handle &amp; Process the different types of data in distributed environment </a:t>
            </a:r>
          </a:p>
        </p:txBody>
      </p:sp>
      <p:sp>
        <p:nvSpPr>
          <p:cNvPr id="4" name="Slide Number Placeholder 3"/>
          <p:cNvSpPr>
            <a:spLocks noGrp="1"/>
          </p:cNvSpPr>
          <p:nvPr>
            <p:ph type="sldNum" sz="quarter" idx="5"/>
          </p:nvPr>
        </p:nvSpPr>
        <p:spPr/>
        <p:txBody>
          <a:bodyPr/>
          <a:lstStyle/>
          <a:p>
            <a:fld id="{4FD2E6B2-137D-6B4B-AB70-0209EF5BA87B}" type="slidenum">
              <a:rPr lang="en-US" smtClean="0"/>
              <a:t>12</a:t>
            </a:fld>
            <a:endParaRPr lang="en-US"/>
          </a:p>
        </p:txBody>
      </p:sp>
    </p:spTree>
    <p:extLst>
      <p:ext uri="{BB962C8B-B14F-4D97-AF65-F5344CB8AC3E}">
        <p14:creationId xmlns:p14="http://schemas.microsoft.com/office/powerpoint/2010/main" val="46950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374151"/>
                </a:solidFill>
                <a:effectLst/>
                <a:latin typeface="Söhne"/>
              </a:rPr>
              <a:t>https://</a:t>
            </a:r>
            <a:r>
              <a:rPr lang="en-IN" b="0" i="0" dirty="0" err="1">
                <a:solidFill>
                  <a:srgbClr val="374151"/>
                </a:solidFill>
                <a:effectLst/>
                <a:latin typeface="Söhne"/>
              </a:rPr>
              <a:t>www.youtube.com</a:t>
            </a:r>
            <a:r>
              <a:rPr lang="en-IN" b="0" i="0" dirty="0">
                <a:solidFill>
                  <a:srgbClr val="374151"/>
                </a:solidFill>
                <a:effectLst/>
                <a:latin typeface="Söhne"/>
              </a:rPr>
              <a:t>/</a:t>
            </a:r>
            <a:r>
              <a:rPr lang="en-IN" b="0" i="0" dirty="0" err="1">
                <a:solidFill>
                  <a:srgbClr val="374151"/>
                </a:solidFill>
                <a:effectLst/>
                <a:latin typeface="Söhne"/>
              </a:rPr>
              <a:t>watch?v</a:t>
            </a:r>
            <a:r>
              <a:rPr lang="en-IN" b="0" i="0" dirty="0">
                <a:solidFill>
                  <a:srgbClr val="374151"/>
                </a:solidFill>
                <a:effectLst/>
                <a:latin typeface="Söhne"/>
              </a:rPr>
              <a:t>=WXuK6gekU1Y&amp;ab_channel=DeepMind</a:t>
            </a:r>
          </a:p>
          <a:p>
            <a:endParaRPr lang="en-IN" b="0" i="0" dirty="0">
              <a:solidFill>
                <a:srgbClr val="374151"/>
              </a:solidFill>
              <a:effectLst/>
              <a:latin typeface="Söhne"/>
            </a:endParaRPr>
          </a:p>
          <a:p>
            <a:r>
              <a:rPr lang="en-IN" b="0" i="0" dirty="0">
                <a:solidFill>
                  <a:srgbClr val="374151"/>
                </a:solidFill>
                <a:effectLst/>
                <a:latin typeface="Söhne"/>
              </a:rPr>
              <a:t>Predictive maintenance</a:t>
            </a:r>
          </a:p>
          <a:p>
            <a:r>
              <a:rPr lang="en-IN" b="0" i="0" dirty="0">
                <a:solidFill>
                  <a:srgbClr val="374151"/>
                </a:solidFill>
                <a:effectLst/>
                <a:latin typeface="Söhne"/>
              </a:rPr>
              <a:t>Fraud detection</a:t>
            </a:r>
          </a:p>
          <a:p>
            <a:r>
              <a:rPr lang="en-IN" b="0" i="0" dirty="0">
                <a:solidFill>
                  <a:srgbClr val="374151"/>
                </a:solidFill>
                <a:effectLst/>
                <a:latin typeface="Söhne"/>
              </a:rPr>
              <a:t>Chatbots and virtual assistants</a:t>
            </a:r>
          </a:p>
          <a:p>
            <a:r>
              <a:rPr lang="en-IN" b="0" i="0" dirty="0">
                <a:solidFill>
                  <a:srgbClr val="374151"/>
                </a:solidFill>
                <a:effectLst/>
                <a:latin typeface="Söhne"/>
              </a:rPr>
              <a:t>Marketing and sales</a:t>
            </a:r>
          </a:p>
          <a:p>
            <a:r>
              <a:rPr lang="en-IN" b="0" i="0" dirty="0">
                <a:solidFill>
                  <a:srgbClr val="374151"/>
                </a:solidFill>
                <a:effectLst/>
                <a:latin typeface="Söhne"/>
              </a:rPr>
              <a:t>Supply chain optimization</a:t>
            </a:r>
          </a:p>
          <a:p>
            <a:r>
              <a:rPr lang="en-IN" b="0" i="0" dirty="0">
                <a:solidFill>
                  <a:srgbClr val="374151"/>
                </a:solidFill>
                <a:effectLst/>
                <a:latin typeface="Söhne"/>
              </a:rPr>
              <a:t>Predictive analytics</a:t>
            </a:r>
          </a:p>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13</a:t>
            </a:fld>
            <a:endParaRPr lang="en-US"/>
          </a:p>
        </p:txBody>
      </p:sp>
    </p:spTree>
    <p:extLst>
      <p:ext uri="{BB962C8B-B14F-4D97-AF65-F5344CB8AC3E}">
        <p14:creationId xmlns:p14="http://schemas.microsoft.com/office/powerpoint/2010/main" val="411084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2E6B2-137D-6B4B-AB70-0209EF5BA87B}" type="slidenum">
              <a:rPr lang="en-US" smtClean="0"/>
              <a:t>14</a:t>
            </a:fld>
            <a:endParaRPr lang="en-US"/>
          </a:p>
        </p:txBody>
      </p:sp>
    </p:spTree>
    <p:extLst>
      <p:ext uri="{BB962C8B-B14F-4D97-AF65-F5344CB8AC3E}">
        <p14:creationId xmlns:p14="http://schemas.microsoft.com/office/powerpoint/2010/main" val="3528620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3/29/23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3/29/23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51CF-AB25-C5FB-205F-47CD2DA73F1E}"/>
              </a:ext>
            </a:extLst>
          </p:cNvPr>
          <p:cNvSpPr>
            <a:spLocks noGrp="1"/>
          </p:cNvSpPr>
          <p:nvPr>
            <p:ph type="ctrTitle"/>
          </p:nvPr>
        </p:nvSpPr>
        <p:spPr/>
        <p:txBody>
          <a:bodyPr/>
          <a:lstStyle/>
          <a:p>
            <a:r>
              <a:rPr lang="en-US" dirty="0"/>
              <a:t>Data</a:t>
            </a:r>
          </a:p>
        </p:txBody>
      </p:sp>
    </p:spTree>
    <p:extLst>
      <p:ext uri="{BB962C8B-B14F-4D97-AF65-F5344CB8AC3E}">
        <p14:creationId xmlns:p14="http://schemas.microsoft.com/office/powerpoint/2010/main" val="850799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50C31-9D36-3A7E-3684-F7216E112394}"/>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a:t>Business Intelligence</a:t>
            </a:r>
          </a:p>
        </p:txBody>
      </p:sp>
      <p:cxnSp>
        <p:nvCxnSpPr>
          <p:cNvPr id="35" name="Straight Connector 34">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B62C7E6-5667-0E68-14B0-DD466B27C1A9}"/>
              </a:ext>
            </a:extLst>
          </p:cNvPr>
          <p:cNvSpPr txBox="1"/>
          <p:nvPr/>
        </p:nvSpPr>
        <p:spPr>
          <a:xfrm>
            <a:off x="4976035" y="1176274"/>
            <a:ext cx="6453969" cy="4551426"/>
          </a:xfrm>
          <a:prstGeom prst="rect">
            <a:avLst/>
          </a:prstGeom>
        </p:spPr>
        <p:txBody>
          <a:bodyPr vert="horz" lIns="91440" tIns="45720" rIns="91440" bIns="45720" rtlCol="0" anchor="ctr">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Visual Representation (A Picture is worth thousand words)</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Actionable Insights</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Informed Decision making</a:t>
            </a:r>
          </a:p>
          <a:p>
            <a:pPr marL="285750" indent="-228600" defTabSz="914400">
              <a:lnSpc>
                <a:spcPct val="110000"/>
              </a:lnSpc>
              <a:spcBef>
                <a:spcPts val="700"/>
              </a:spcBef>
              <a:buClr>
                <a:schemeClr val="tx2"/>
              </a:buClr>
              <a:buFont typeface="Arial" panose="020B0604020202020204" pitchFamily="34" charset="0"/>
              <a:buChar char="•"/>
            </a:pPr>
            <a:endParaRPr lang="en-US" sz="1600" dirty="0">
              <a:solidFill>
                <a:schemeClr val="tx1">
                  <a:lumMod val="65000"/>
                  <a:lumOff val="35000"/>
                </a:schemeClr>
              </a:solidFill>
            </a:endParaRPr>
          </a:p>
        </p:txBody>
      </p:sp>
      <p:sp>
        <p:nvSpPr>
          <p:cNvPr id="37" name="Rectangle 36">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608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9" name="Freeform 6">
            <a:extLst>
              <a:ext uri="{FF2B5EF4-FFF2-40B4-BE49-F238E27FC236}">
                <a16:creationId xmlns:a16="http://schemas.microsoft.com/office/drawing/2014/main" id="{84574769-622A-4DC6-9C80-C21D1899F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51" name="Rectangle 50">
            <a:extLst>
              <a:ext uri="{FF2B5EF4-FFF2-40B4-BE49-F238E27FC236}">
                <a16:creationId xmlns:a16="http://schemas.microsoft.com/office/drawing/2014/main" id="{AE0022E2-857A-4FF7-B6FA-C9DC7E280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Graphical user interface, application, Teams&#10;&#10;Description automatically generated">
            <a:extLst>
              <a:ext uri="{FF2B5EF4-FFF2-40B4-BE49-F238E27FC236}">
                <a16:creationId xmlns:a16="http://schemas.microsoft.com/office/drawing/2014/main" id="{A32C08D9-6D64-948C-94C4-4D4A2B749E06}"/>
              </a:ext>
            </a:extLst>
          </p:cNvPr>
          <p:cNvPicPr>
            <a:picLocks noChangeAspect="1"/>
          </p:cNvPicPr>
          <p:nvPr/>
        </p:nvPicPr>
        <p:blipFill rotWithShape="1">
          <a:blip r:embed="rId3"/>
          <a:srcRect l="8634" t="1584" b="2142"/>
          <a:stretch/>
        </p:blipFill>
        <p:spPr>
          <a:xfrm>
            <a:off x="1904999" y="228600"/>
            <a:ext cx="8771881" cy="6400800"/>
          </a:xfrm>
          <a:prstGeom prst="rect">
            <a:avLst/>
          </a:prstGeom>
        </p:spPr>
      </p:pic>
    </p:spTree>
    <p:extLst>
      <p:ext uri="{BB962C8B-B14F-4D97-AF65-F5344CB8AC3E}">
        <p14:creationId xmlns:p14="http://schemas.microsoft.com/office/powerpoint/2010/main" val="6647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5FCE-9D91-44A8-E34E-FAF49CAC35B7}"/>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a:t>Big data</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C2877-EDED-508A-A315-ECE6F02E7756}"/>
              </a:ext>
            </a:extLst>
          </p:cNvPr>
          <p:cNvSpPr txBox="1"/>
          <p:nvPr/>
        </p:nvSpPr>
        <p:spPr>
          <a:xfrm>
            <a:off x="4976031" y="1153287"/>
            <a:ext cx="6453969" cy="4551426"/>
          </a:xfrm>
          <a:prstGeom prst="rect">
            <a:avLst/>
          </a:prstGeom>
        </p:spPr>
        <p:txBody>
          <a:bodyPr vert="horz" lIns="91440" tIns="45720" rIns="91440" bIns="45720" rtlCol="0" anchor="ctr">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Volume</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Velocity</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Variety</a:t>
            </a:r>
          </a:p>
        </p:txBody>
      </p: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8771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5FCE-9D91-44A8-E34E-FAF49CAC35B7}"/>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Data Science</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C2877-EDED-508A-A315-ECE6F02E7756}"/>
              </a:ext>
            </a:extLst>
          </p:cNvPr>
          <p:cNvSpPr txBox="1"/>
          <p:nvPr/>
        </p:nvSpPr>
        <p:spPr>
          <a:xfrm>
            <a:off x="4976031" y="1153287"/>
            <a:ext cx="6453969" cy="4551426"/>
          </a:xfrm>
          <a:prstGeom prst="rect">
            <a:avLst/>
          </a:prstGeom>
        </p:spPr>
        <p:txBody>
          <a:bodyPr vert="horz" lIns="91440" tIns="45720" rIns="91440" bIns="45720" rtlCol="0" anchor="ctr">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Machine Learning</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Deep Learning</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Natural Language Processing</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Reinforcement Learning (AlphaGo)</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AI/AGI</a:t>
            </a:r>
          </a:p>
        </p:txBody>
      </p: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289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5FCE-9D91-44A8-E34E-FAF49CAC35B7}"/>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Data Lakes</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7442777-7FD0-7AD9-7E3F-FD31FB54FCBF}"/>
              </a:ext>
            </a:extLst>
          </p:cNvPr>
          <p:cNvSpPr txBox="1"/>
          <p:nvPr/>
        </p:nvSpPr>
        <p:spPr>
          <a:xfrm>
            <a:off x="5200913" y="1880094"/>
            <a:ext cx="6453969" cy="3850513"/>
          </a:xfrm>
          <a:prstGeom prst="rect">
            <a:avLst/>
          </a:prstGeom>
        </p:spPr>
        <p:txBody>
          <a:bodyPr vert="horz" lIns="91440" tIns="45720" rIns="91440" bIns="45720" rtlCol="0" anchor="ctr">
            <a:normAutofit/>
          </a:bodyPr>
          <a:lstStyle/>
          <a:p>
            <a:pPr indent="-228600" defTabSz="914400">
              <a:lnSpc>
                <a:spcPct val="110000"/>
              </a:lnSpc>
              <a:spcBef>
                <a:spcPts val="700"/>
              </a:spcBef>
              <a:buClr>
                <a:schemeClr val="tx2"/>
              </a:buClr>
            </a:pPr>
            <a:r>
              <a:rPr lang="en-US" sz="1600" dirty="0">
                <a:solidFill>
                  <a:schemeClr val="tx1">
                    <a:lumMod val="65000"/>
                    <a:lumOff val="35000"/>
                  </a:schemeClr>
                </a:solidFill>
              </a:rPr>
              <a:t>What worked:</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Centralized Repository</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Low-cost object storage</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a:p>
            <a:pPr indent="-228600" defTabSz="914400">
              <a:lnSpc>
                <a:spcPct val="110000"/>
              </a:lnSpc>
              <a:spcBef>
                <a:spcPts val="700"/>
              </a:spcBef>
              <a:buClr>
                <a:schemeClr val="tx2"/>
              </a:buClr>
            </a:pPr>
            <a:r>
              <a:rPr lang="en-US" sz="1600" dirty="0">
                <a:solidFill>
                  <a:schemeClr val="tx1">
                    <a:lumMod val="65000"/>
                    <a:lumOff val="35000"/>
                  </a:schemeClr>
                </a:solidFill>
              </a:rPr>
              <a:t>What didn’t:</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No Management of data</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No Data Quality/Governance</a:t>
            </a:r>
          </a:p>
          <a:p>
            <a:pPr marL="285750" indent="-228600" defTabSz="914400">
              <a:lnSpc>
                <a:spcPct val="110000"/>
              </a:lnSpc>
              <a:spcBef>
                <a:spcPts val="700"/>
              </a:spcBef>
              <a:buClr>
                <a:schemeClr val="tx2"/>
              </a:buClr>
              <a:buFont typeface="Arial" panose="020B0604020202020204" pitchFamily="34" charset="0"/>
              <a:buChar char="•"/>
            </a:pPr>
            <a:endParaRPr lang="en-US" sz="1600" dirty="0">
              <a:solidFill>
                <a:schemeClr val="tx1">
                  <a:lumMod val="65000"/>
                  <a:lumOff val="35000"/>
                </a:schemeClr>
              </a:solidFill>
            </a:endParaRP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18023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5FCE-9D91-44A8-E34E-FAF49CAC35B7}"/>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Data LakeHOUSE</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7442777-7FD0-7AD9-7E3F-FD31FB54FCBF}"/>
              </a:ext>
            </a:extLst>
          </p:cNvPr>
          <p:cNvSpPr txBox="1"/>
          <p:nvPr/>
        </p:nvSpPr>
        <p:spPr>
          <a:xfrm>
            <a:off x="5200913" y="1503743"/>
            <a:ext cx="6453969" cy="3850513"/>
          </a:xfrm>
          <a:prstGeom prst="rect">
            <a:avLst/>
          </a:prstGeom>
        </p:spPr>
        <p:txBody>
          <a:bodyPr vert="horz" lIns="91440" tIns="45720" rIns="91440" bIns="45720" rtlCol="0" anchor="ctr">
            <a:normAutofit/>
          </a:bodyPr>
          <a:lstStyle/>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Built on top of Data Lakes</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Bringing Reliability and Quality</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Data Governance and Security</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Performance optimization (Like Statistics)</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Open-Source Format (Apache Parquet and ORC)</a:t>
            </a:r>
          </a:p>
        </p:txBody>
      </p:sp>
    </p:spTree>
    <p:extLst>
      <p:ext uri="{BB962C8B-B14F-4D97-AF65-F5344CB8AC3E}">
        <p14:creationId xmlns:p14="http://schemas.microsoft.com/office/powerpoint/2010/main" val="216045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F5FCE-9D91-44A8-E34E-FAF49CAC35B7}"/>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Data MESH</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67442777-7FD0-7AD9-7E3F-FD31FB54FCBF}"/>
              </a:ext>
            </a:extLst>
          </p:cNvPr>
          <p:cNvSpPr txBox="1"/>
          <p:nvPr/>
        </p:nvSpPr>
        <p:spPr>
          <a:xfrm>
            <a:off x="5200913" y="1503743"/>
            <a:ext cx="6453969" cy="3850513"/>
          </a:xfrm>
          <a:prstGeom prst="rect">
            <a:avLst/>
          </a:prstGeom>
        </p:spPr>
        <p:txBody>
          <a:bodyPr vert="horz" lIns="91440" tIns="45720" rIns="91440" bIns="45720" rtlCol="0" anchor="ctr">
            <a:normAutofit/>
          </a:bodyPr>
          <a:lstStyle/>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Decentralized approach</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Data is treated as a product</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Owned by individual domain teams</a:t>
            </a:r>
          </a:p>
          <a:p>
            <a:pPr marL="57150" indent="-28575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Increased </a:t>
            </a:r>
            <a:r>
              <a:rPr lang="en-IN" sz="1600" dirty="0">
                <a:solidFill>
                  <a:schemeClr val="tx1">
                    <a:lumMod val="65000"/>
                    <a:lumOff val="35000"/>
                  </a:schemeClr>
                </a:solidFill>
              </a:rPr>
              <a:t>data quality &amp; accessibility </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3534794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3">
            <a:extLst>
              <a:ext uri="{FF2B5EF4-FFF2-40B4-BE49-F238E27FC236}">
                <a16:creationId xmlns:a16="http://schemas.microsoft.com/office/drawing/2014/main" id="{CE606343-BADE-4565-AB89-E9EF7E253F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5">
            <a:extLst>
              <a:ext uri="{FF2B5EF4-FFF2-40B4-BE49-F238E27FC236}">
                <a16:creationId xmlns:a16="http://schemas.microsoft.com/office/drawing/2014/main" id="{39E183BD-2932-401F-8B53-E247764B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E6042E6-E119-30EB-3A69-A197F1E3C91D}"/>
              </a:ext>
            </a:extLst>
          </p:cNvPr>
          <p:cNvGraphicFramePr>
            <a:graphicFrameLocks noGrp="1"/>
          </p:cNvGraphicFramePr>
          <p:nvPr>
            <p:extLst>
              <p:ext uri="{D42A27DB-BD31-4B8C-83A1-F6EECF244321}">
                <p14:modId xmlns:p14="http://schemas.microsoft.com/office/powerpoint/2010/main" val="3099955428"/>
              </p:ext>
            </p:extLst>
          </p:nvPr>
        </p:nvGraphicFramePr>
        <p:xfrm>
          <a:off x="802335" y="1212576"/>
          <a:ext cx="10587331" cy="4432852"/>
        </p:xfrm>
        <a:graphic>
          <a:graphicData uri="http://schemas.openxmlformats.org/drawingml/2006/table">
            <a:tbl>
              <a:tblPr firstRow="1" bandRow="1">
                <a:solidFill>
                  <a:schemeClr val="bg1"/>
                </a:solidFill>
                <a:tableStyleId>{AF606853-7671-496A-8E4F-DF71F8EC918B}</a:tableStyleId>
              </a:tblPr>
              <a:tblGrid>
                <a:gridCol w="1406881">
                  <a:extLst>
                    <a:ext uri="{9D8B030D-6E8A-4147-A177-3AD203B41FA5}">
                      <a16:colId xmlns:a16="http://schemas.microsoft.com/office/drawing/2014/main" val="1738423057"/>
                    </a:ext>
                  </a:extLst>
                </a:gridCol>
                <a:gridCol w="3222702">
                  <a:extLst>
                    <a:ext uri="{9D8B030D-6E8A-4147-A177-3AD203B41FA5}">
                      <a16:colId xmlns:a16="http://schemas.microsoft.com/office/drawing/2014/main" val="2892571461"/>
                    </a:ext>
                  </a:extLst>
                </a:gridCol>
                <a:gridCol w="2793100">
                  <a:extLst>
                    <a:ext uri="{9D8B030D-6E8A-4147-A177-3AD203B41FA5}">
                      <a16:colId xmlns:a16="http://schemas.microsoft.com/office/drawing/2014/main" val="2325449973"/>
                    </a:ext>
                  </a:extLst>
                </a:gridCol>
                <a:gridCol w="3164648">
                  <a:extLst>
                    <a:ext uri="{9D8B030D-6E8A-4147-A177-3AD203B41FA5}">
                      <a16:colId xmlns:a16="http://schemas.microsoft.com/office/drawing/2014/main" val="864741734"/>
                    </a:ext>
                  </a:extLst>
                </a:gridCol>
              </a:tblGrid>
              <a:tr h="493311">
                <a:tc>
                  <a:txBody>
                    <a:bodyPr/>
                    <a:lstStyle/>
                    <a:p>
                      <a:pPr algn="l" fontAlgn="b"/>
                      <a:r>
                        <a:rPr lang="en-IN" sz="1600" b="0" u="none" strike="noStrike" cap="none" spc="0">
                          <a:solidFill>
                            <a:schemeClr val="bg1"/>
                          </a:solidFill>
                          <a:effectLst/>
                        </a:rPr>
                        <a:t>Big Data</a:t>
                      </a:r>
                      <a:endParaRPr lang="en-IN" sz="1600" b="0" i="0" u="none" strike="noStrike" cap="none" spc="0">
                        <a:solidFill>
                          <a:schemeClr val="bg1"/>
                        </a:solidFill>
                        <a:effectLst/>
                        <a:latin typeface="Calibri" panose="020F0502020204030204" pitchFamily="34" charset="0"/>
                      </a:endParaRPr>
                    </a:p>
                  </a:txBody>
                  <a:tcPr marL="135487" marR="22555" marT="104221" marB="10422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l" fontAlgn="b"/>
                      <a:r>
                        <a:rPr lang="en-IN" sz="1600" b="0" u="none" strike="noStrike" cap="none" spc="0">
                          <a:solidFill>
                            <a:schemeClr val="bg1"/>
                          </a:solidFill>
                          <a:effectLst/>
                        </a:rPr>
                        <a:t>ETL</a:t>
                      </a:r>
                      <a:endParaRPr lang="en-IN" sz="1600" b="0" i="0" u="none" strike="noStrike" cap="none" spc="0">
                        <a:solidFill>
                          <a:schemeClr val="bg1"/>
                        </a:solidFill>
                        <a:effectLst/>
                        <a:latin typeface="Calibri" panose="020F0502020204030204" pitchFamily="34" charset="0"/>
                      </a:endParaRPr>
                    </a:p>
                  </a:txBody>
                  <a:tcPr marL="135487" marR="22555" marT="104221" marB="10422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l" fontAlgn="b"/>
                      <a:r>
                        <a:rPr lang="en-IN" sz="1600" b="0" u="none" strike="noStrike" cap="none" spc="0">
                          <a:solidFill>
                            <a:schemeClr val="bg1"/>
                          </a:solidFill>
                          <a:effectLst/>
                        </a:rPr>
                        <a:t>Business Intelligence</a:t>
                      </a:r>
                      <a:endParaRPr lang="en-IN" sz="1600" b="0" i="0" u="none" strike="noStrike" cap="none" spc="0">
                        <a:solidFill>
                          <a:schemeClr val="bg1"/>
                        </a:solidFill>
                        <a:effectLst/>
                        <a:latin typeface="Calibri" panose="020F0502020204030204" pitchFamily="34" charset="0"/>
                      </a:endParaRPr>
                    </a:p>
                  </a:txBody>
                  <a:tcPr marL="135487" marR="22555" marT="104221" marB="10422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l" fontAlgn="b"/>
                      <a:r>
                        <a:rPr lang="en-IN" sz="1600" b="0" u="none" strike="noStrike" cap="none" spc="0">
                          <a:solidFill>
                            <a:schemeClr val="bg1"/>
                          </a:solidFill>
                          <a:effectLst/>
                        </a:rPr>
                        <a:t>Data Science</a:t>
                      </a:r>
                      <a:endParaRPr lang="en-IN" sz="1600" b="0" i="0" u="none" strike="noStrike" cap="none" spc="0">
                        <a:solidFill>
                          <a:schemeClr val="bg1"/>
                        </a:solidFill>
                        <a:effectLst/>
                        <a:latin typeface="Calibri" panose="020F0502020204030204" pitchFamily="34" charset="0"/>
                      </a:endParaRPr>
                    </a:p>
                  </a:txBody>
                  <a:tcPr marL="135487" marR="22555" marT="104221" marB="10422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1671100172"/>
                  </a:ext>
                </a:extLst>
              </a:tr>
              <a:tr h="736493">
                <a:tc>
                  <a:txBody>
                    <a:bodyPr/>
                    <a:lstStyle/>
                    <a:p>
                      <a:pPr algn="l" fontAlgn="b"/>
                      <a:r>
                        <a:rPr lang="en-IN" sz="1600" u="none" strike="noStrike" cap="none" spc="0">
                          <a:solidFill>
                            <a:schemeClr val="tx1"/>
                          </a:solidFill>
                          <a:effectLst/>
                        </a:rPr>
                        <a:t>Apache Spark</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Talend</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PowerBI</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AWS SageMaker</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39921559"/>
                  </a:ext>
                </a:extLst>
              </a:tr>
              <a:tr h="493311">
                <a:tc>
                  <a:txBody>
                    <a:bodyPr/>
                    <a:lstStyle/>
                    <a:p>
                      <a:pPr algn="l" fontAlgn="b"/>
                      <a:r>
                        <a:rPr lang="en-IN" sz="1600" u="none" strike="noStrike" cap="none" spc="0">
                          <a:solidFill>
                            <a:schemeClr val="tx1"/>
                          </a:solidFill>
                          <a:effectLst/>
                        </a:rPr>
                        <a:t>Hive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Informatica PowerCenter</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Tableau</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Azure Machine Learning</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127225578"/>
                  </a:ext>
                </a:extLst>
              </a:tr>
              <a:tr h="493311">
                <a:tc>
                  <a:txBody>
                    <a:bodyPr/>
                    <a:lstStyle/>
                    <a:p>
                      <a:pPr algn="l" fontAlgn="b"/>
                      <a:r>
                        <a:rPr lang="en-IN" sz="1600" u="none" strike="noStrike" cap="none" spc="0">
                          <a:solidFill>
                            <a:schemeClr val="tx1"/>
                          </a:solidFill>
                          <a:effectLst/>
                        </a:rPr>
                        <a:t>Pig</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IICS</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Qlik Sense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Google AutoML</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969443108"/>
                  </a:ext>
                </a:extLst>
              </a:tr>
              <a:tr h="493311">
                <a:tc>
                  <a:txBody>
                    <a:bodyPr/>
                    <a:lstStyle/>
                    <a:p>
                      <a:pPr algn="l" fontAlgn="b"/>
                      <a:r>
                        <a:rPr lang="en-IN" sz="1600" u="none" strike="noStrike" cap="none" spc="0">
                          <a:solidFill>
                            <a:schemeClr val="tx1"/>
                          </a:solidFill>
                          <a:effectLst/>
                        </a:rPr>
                        <a:t>Sqoop</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IBM DataStage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ThoughtSpot</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IBM Watson Machine Learning</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3214342262"/>
                  </a:ext>
                </a:extLst>
              </a:tr>
              <a:tr h="736493">
                <a:tc>
                  <a:txBody>
                    <a:bodyPr/>
                    <a:lstStyle/>
                    <a:p>
                      <a:pPr algn="l" fontAlgn="b"/>
                      <a:r>
                        <a:rPr lang="en-IN" sz="1600" u="none" strike="noStrike" cap="none" spc="0">
                          <a:solidFill>
                            <a:schemeClr val="tx1"/>
                          </a:solidFill>
                          <a:effectLst/>
                        </a:rPr>
                        <a:t>Apache Kafka</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Azure Data Factory</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IBM Cognos</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l" fontAlgn="b"/>
                      <a:r>
                        <a:rPr lang="en-IN" sz="1600" u="none" strike="noStrike" cap="none" spc="0">
                          <a:solidFill>
                            <a:schemeClr val="tx1"/>
                          </a:solidFill>
                          <a:effectLst/>
                        </a:rPr>
                        <a:t>Dataiku</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1319021"/>
                  </a:ext>
                </a:extLst>
              </a:tr>
              <a:tr h="493311">
                <a:tc>
                  <a:txBody>
                    <a:bodyPr/>
                    <a:lstStyle/>
                    <a:p>
                      <a:pPr algn="l" fontAlgn="b"/>
                      <a:r>
                        <a:rPr lang="en-IN" sz="1600" u="none" strike="noStrike" cap="none" spc="0">
                          <a:solidFill>
                            <a:schemeClr val="tx1"/>
                          </a:solidFill>
                          <a:effectLst/>
                        </a:rPr>
                        <a:t>HBase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Abintio</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AWS QuickSight</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l" fontAlgn="b"/>
                      <a:r>
                        <a:rPr lang="en-IN" sz="1600" u="none" strike="noStrike" cap="none" spc="0">
                          <a:solidFill>
                            <a:schemeClr val="tx1"/>
                          </a:solidFill>
                          <a:effectLst/>
                        </a:rPr>
                        <a:t>Databricks Lakehouse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3547668508"/>
                  </a:ext>
                </a:extLst>
              </a:tr>
              <a:tr h="493311">
                <a:tc>
                  <a:txBody>
                    <a:bodyPr/>
                    <a:lstStyle/>
                    <a:p>
                      <a:pPr algn="l" fontAlgn="b"/>
                      <a:r>
                        <a:rPr lang="en-IN" sz="1600" u="none" strike="noStrike" cap="none" spc="0">
                          <a:solidFill>
                            <a:schemeClr val="tx1"/>
                          </a:solidFill>
                          <a:effectLst/>
                        </a:rPr>
                        <a:t>Flume</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l" fontAlgn="b"/>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l" fontAlgn="b"/>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l" fontAlgn="b"/>
                      <a:r>
                        <a:rPr lang="en-IN" sz="1600" u="none" strike="noStrike" cap="none" spc="0">
                          <a:solidFill>
                            <a:schemeClr val="tx1"/>
                          </a:solidFill>
                          <a:effectLst/>
                        </a:rPr>
                        <a:t>Model API's (ChatGPT)</a:t>
                      </a:r>
                      <a:endParaRPr lang="en-IN" sz="1600" b="0" i="0" u="none" strike="noStrike" cap="none" spc="0">
                        <a:solidFill>
                          <a:schemeClr val="tx1"/>
                        </a:solidFill>
                        <a:effectLst/>
                        <a:latin typeface="Calibri" panose="020F0502020204030204" pitchFamily="34" charset="0"/>
                      </a:endParaRPr>
                    </a:p>
                  </a:txBody>
                  <a:tcPr marL="135487" marR="22555" marT="104221" marB="104221"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1343463033"/>
                  </a:ext>
                </a:extLst>
              </a:tr>
            </a:tbl>
          </a:graphicData>
        </a:graphic>
      </p:graphicFrame>
    </p:spTree>
    <p:extLst>
      <p:ext uri="{BB962C8B-B14F-4D97-AF65-F5344CB8AC3E}">
        <p14:creationId xmlns:p14="http://schemas.microsoft.com/office/powerpoint/2010/main" val="191403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25CFD-E2BF-B8CD-5BDC-082EA90CBE56}"/>
              </a:ext>
            </a:extLst>
          </p:cNvPr>
          <p:cNvSpPr>
            <a:spLocks noGrp="1"/>
          </p:cNvSpPr>
          <p:nvPr>
            <p:ph type="title"/>
          </p:nvPr>
        </p:nvSpPr>
        <p:spPr>
          <a:xfrm>
            <a:off x="761996" y="1153287"/>
            <a:ext cx="3570566" cy="4551426"/>
          </a:xfrm>
        </p:spPr>
        <p:txBody>
          <a:bodyPr anchor="ctr">
            <a:normAutofit/>
          </a:bodyPr>
          <a:lstStyle/>
          <a:p>
            <a:pPr algn="r"/>
            <a:r>
              <a:rPr lang="en-US" sz="4800" dirty="0"/>
              <a:t>Data</a:t>
            </a:r>
            <a:br>
              <a:rPr lang="en-US" sz="4800" dirty="0"/>
            </a:br>
            <a:r>
              <a:rPr lang="en-US" sz="4800" dirty="0"/>
              <a:t>Roles</a:t>
            </a:r>
          </a:p>
        </p:txBody>
      </p:sp>
      <p:cxnSp>
        <p:nvCxnSpPr>
          <p:cNvPr id="19" name="Straight Connector 18">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363F36-C7D8-8815-4227-2455E1835067}"/>
              </a:ext>
            </a:extLst>
          </p:cNvPr>
          <p:cNvSpPr>
            <a:spLocks noGrp="1"/>
          </p:cNvSpPr>
          <p:nvPr>
            <p:ph idx="1"/>
          </p:nvPr>
        </p:nvSpPr>
        <p:spPr>
          <a:xfrm>
            <a:off x="4976035" y="1699387"/>
            <a:ext cx="6453969" cy="4132326"/>
          </a:xfrm>
        </p:spPr>
        <p:txBody>
          <a:bodyPr anchor="ctr">
            <a:normAutofit/>
          </a:bodyPr>
          <a:lstStyle/>
          <a:p>
            <a:r>
              <a:rPr lang="en-US" sz="2400" dirty="0"/>
              <a:t>DBA</a:t>
            </a:r>
          </a:p>
          <a:p>
            <a:r>
              <a:rPr lang="en-US" sz="2400" dirty="0"/>
              <a:t>Data Analyst</a:t>
            </a:r>
          </a:p>
          <a:p>
            <a:r>
              <a:rPr lang="en-US" sz="2400" dirty="0"/>
              <a:t>Data Engineer</a:t>
            </a:r>
          </a:p>
          <a:p>
            <a:r>
              <a:rPr lang="en-US" sz="2400" dirty="0"/>
              <a:t>Data Scientist</a:t>
            </a:r>
          </a:p>
          <a:p>
            <a:r>
              <a:rPr lang="en-US" sz="2400" dirty="0"/>
              <a:t>Machine Learning Engineer</a:t>
            </a:r>
          </a:p>
          <a:p>
            <a:r>
              <a:rPr lang="en-GB" sz="2400" dirty="0"/>
              <a:t>Prompt Engineer</a:t>
            </a:r>
          </a:p>
          <a:p>
            <a:pPr marL="0" indent="0">
              <a:buNone/>
            </a:pPr>
            <a:endParaRPr lang="en-US" sz="3200" dirty="0"/>
          </a:p>
        </p:txBody>
      </p:sp>
      <p:sp>
        <p:nvSpPr>
          <p:cNvPr id="25" name="Rectangle 20">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5321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0F01-04AD-D2FD-05E5-2D169CD3FCD1}"/>
              </a:ext>
            </a:extLst>
          </p:cNvPr>
          <p:cNvSpPr>
            <a:spLocks noGrp="1"/>
          </p:cNvSpPr>
          <p:nvPr>
            <p:ph type="ctrTitle"/>
          </p:nvPr>
        </p:nvSpPr>
        <p:spPr/>
        <p:txBody>
          <a:bodyPr/>
          <a:lstStyle/>
          <a:p>
            <a:r>
              <a:rPr lang="en-US" dirty="0"/>
              <a:t>Applications</a:t>
            </a:r>
          </a:p>
        </p:txBody>
      </p:sp>
    </p:spTree>
    <p:extLst>
      <p:ext uri="{BB962C8B-B14F-4D97-AF65-F5344CB8AC3E}">
        <p14:creationId xmlns:p14="http://schemas.microsoft.com/office/powerpoint/2010/main" val="348490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4A274-3336-2831-700E-92D8D271AC4E}"/>
              </a:ext>
            </a:extLst>
          </p:cNvPr>
          <p:cNvSpPr>
            <a:spLocks noGrp="1"/>
          </p:cNvSpPr>
          <p:nvPr>
            <p:ph type="ctrTitle"/>
          </p:nvPr>
        </p:nvSpPr>
        <p:spPr>
          <a:xfrm>
            <a:off x="1078524" y="1231506"/>
            <a:ext cx="6145284" cy="4394988"/>
          </a:xfrm>
        </p:spPr>
        <p:txBody>
          <a:bodyPr>
            <a:normAutofit/>
          </a:bodyPr>
          <a:lstStyle/>
          <a:p>
            <a:pPr algn="r"/>
            <a:r>
              <a:rPr lang="en-US" sz="4800"/>
              <a:t>What’s your take?</a:t>
            </a:r>
          </a:p>
        </p:txBody>
      </p:sp>
      <p:cxnSp>
        <p:nvCxnSpPr>
          <p:cNvPr id="9" name="Straight Connector 8">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89186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erson wearing a baseball hat&#10;&#10;Description automatically generated with medium confidence">
            <a:extLst>
              <a:ext uri="{FF2B5EF4-FFF2-40B4-BE49-F238E27FC236}">
                <a16:creationId xmlns:a16="http://schemas.microsoft.com/office/drawing/2014/main" id="{6341B064-F20D-1368-87B5-84469AD68F68}"/>
              </a:ext>
            </a:extLst>
          </p:cNvPr>
          <p:cNvPicPr>
            <a:picLocks noChangeAspect="1"/>
          </p:cNvPicPr>
          <p:nvPr/>
        </p:nvPicPr>
        <p:blipFill>
          <a:blip r:embed="rId2"/>
          <a:stretch>
            <a:fillRect/>
          </a:stretch>
        </p:blipFill>
        <p:spPr>
          <a:xfrm>
            <a:off x="3208377" y="475360"/>
            <a:ext cx="5775245" cy="5907280"/>
          </a:xfrm>
          <a:prstGeom prst="rect">
            <a:avLst/>
          </a:prstGeom>
        </p:spPr>
      </p:pic>
    </p:spTree>
    <p:extLst>
      <p:ext uri="{BB962C8B-B14F-4D97-AF65-F5344CB8AC3E}">
        <p14:creationId xmlns:p14="http://schemas.microsoft.com/office/powerpoint/2010/main" val="207577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diagram&#10;&#10;Description automatically generated">
            <a:extLst>
              <a:ext uri="{FF2B5EF4-FFF2-40B4-BE49-F238E27FC236}">
                <a16:creationId xmlns:a16="http://schemas.microsoft.com/office/drawing/2014/main" id="{FAC9CC37-94BA-0784-A2B0-3033B803BD55}"/>
              </a:ext>
            </a:extLst>
          </p:cNvPr>
          <p:cNvPicPr>
            <a:picLocks noChangeAspect="1"/>
          </p:cNvPicPr>
          <p:nvPr/>
        </p:nvPicPr>
        <p:blipFill rotWithShape="1">
          <a:blip r:embed="rId2"/>
          <a:srcRect b="44267"/>
          <a:stretch/>
        </p:blipFill>
        <p:spPr>
          <a:xfrm>
            <a:off x="3162300" y="478413"/>
            <a:ext cx="5867400" cy="3199284"/>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CA55FCA3-7B14-21A3-FFCA-3045849993DE}"/>
              </a:ext>
            </a:extLst>
          </p:cNvPr>
          <p:cNvPicPr>
            <a:picLocks noChangeAspect="1"/>
          </p:cNvPicPr>
          <p:nvPr/>
        </p:nvPicPr>
        <p:blipFill rotWithShape="1">
          <a:blip r:embed="rId2"/>
          <a:srcRect t="74988"/>
          <a:stretch/>
        </p:blipFill>
        <p:spPr>
          <a:xfrm>
            <a:off x="3162300" y="3677697"/>
            <a:ext cx="5867400" cy="1435798"/>
          </a:xfrm>
          <a:prstGeom prst="rect">
            <a:avLst/>
          </a:prstGeom>
        </p:spPr>
      </p:pic>
    </p:spTree>
    <p:extLst>
      <p:ext uri="{BB962C8B-B14F-4D97-AF65-F5344CB8AC3E}">
        <p14:creationId xmlns:p14="http://schemas.microsoft.com/office/powerpoint/2010/main" val="2193950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EDFE66DC-949A-DF73-A405-8F749A401626}"/>
              </a:ext>
            </a:extLst>
          </p:cNvPr>
          <p:cNvPicPr>
            <a:picLocks noChangeAspect="1"/>
          </p:cNvPicPr>
          <p:nvPr/>
        </p:nvPicPr>
        <p:blipFill>
          <a:blip r:embed="rId2"/>
          <a:stretch>
            <a:fillRect/>
          </a:stretch>
        </p:blipFill>
        <p:spPr>
          <a:xfrm>
            <a:off x="1922531" y="1052509"/>
            <a:ext cx="8346937" cy="4752982"/>
          </a:xfrm>
          <a:prstGeom prst="rect">
            <a:avLst/>
          </a:prstGeom>
        </p:spPr>
      </p:pic>
    </p:spTree>
    <p:extLst>
      <p:ext uri="{BB962C8B-B14F-4D97-AF65-F5344CB8AC3E}">
        <p14:creationId xmlns:p14="http://schemas.microsoft.com/office/powerpoint/2010/main" val="43253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8EA979D0-D814-8F4C-C105-B7C9E05C8174}"/>
              </a:ext>
            </a:extLst>
          </p:cNvPr>
          <p:cNvPicPr>
            <a:picLocks noChangeAspect="1"/>
          </p:cNvPicPr>
          <p:nvPr/>
        </p:nvPicPr>
        <p:blipFill>
          <a:blip r:embed="rId2"/>
          <a:stretch>
            <a:fillRect/>
          </a:stretch>
        </p:blipFill>
        <p:spPr>
          <a:xfrm>
            <a:off x="2515367" y="408080"/>
            <a:ext cx="7161266" cy="6041839"/>
          </a:xfrm>
          <a:prstGeom prst="rect">
            <a:avLst/>
          </a:prstGeom>
        </p:spPr>
      </p:pic>
    </p:spTree>
    <p:extLst>
      <p:ext uri="{BB962C8B-B14F-4D97-AF65-F5344CB8AC3E}">
        <p14:creationId xmlns:p14="http://schemas.microsoft.com/office/powerpoint/2010/main" val="256095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4574769-622A-4DC6-9C80-C21D1899F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AE0022E2-857A-4FF7-B6FA-C9DC7E280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picture containing text, person, indoor&#10;&#10;Description automatically generated">
            <a:extLst>
              <a:ext uri="{FF2B5EF4-FFF2-40B4-BE49-F238E27FC236}">
                <a16:creationId xmlns:a16="http://schemas.microsoft.com/office/drawing/2014/main" id="{61E31632-88DC-0279-353C-1A8FC17E9FB5}"/>
              </a:ext>
            </a:extLst>
          </p:cNvPr>
          <p:cNvPicPr>
            <a:picLocks noChangeAspect="1"/>
          </p:cNvPicPr>
          <p:nvPr/>
        </p:nvPicPr>
        <p:blipFill rotWithShape="1">
          <a:blip r:embed="rId3"/>
          <a:srcRect l="611" r="21612" b="1"/>
          <a:stretch/>
        </p:blipFill>
        <p:spPr>
          <a:xfrm>
            <a:off x="20" y="10"/>
            <a:ext cx="12191980" cy="6857990"/>
          </a:xfrm>
          <a:prstGeom prst="rect">
            <a:avLst/>
          </a:prstGeom>
        </p:spPr>
      </p:pic>
      <p:sp>
        <p:nvSpPr>
          <p:cNvPr id="7" name="Rectangle 6">
            <a:extLst>
              <a:ext uri="{FF2B5EF4-FFF2-40B4-BE49-F238E27FC236}">
                <a16:creationId xmlns:a16="http://schemas.microsoft.com/office/drawing/2014/main" id="{0BF75C81-CBE5-E2EA-5EFD-86F694164C18}"/>
              </a:ext>
            </a:extLst>
          </p:cNvPr>
          <p:cNvSpPr/>
          <p:nvPr/>
        </p:nvSpPr>
        <p:spPr>
          <a:xfrm>
            <a:off x="2162432" y="2397211"/>
            <a:ext cx="1297460" cy="13839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88D885CC-9579-0AA0-43E2-8D79760A9CC3}"/>
              </a:ext>
            </a:extLst>
          </p:cNvPr>
          <p:cNvSpPr txBox="1"/>
          <p:nvPr/>
        </p:nvSpPr>
        <p:spPr>
          <a:xfrm>
            <a:off x="2551670" y="3059668"/>
            <a:ext cx="1495167" cy="369332"/>
          </a:xfrm>
          <a:prstGeom prst="rect">
            <a:avLst/>
          </a:prstGeom>
          <a:noFill/>
        </p:spPr>
        <p:txBody>
          <a:bodyPr wrap="square" rtlCol="0">
            <a:spAutoFit/>
          </a:bodyPr>
          <a:lstStyle/>
          <a:p>
            <a:r>
              <a:rPr lang="en-US" dirty="0"/>
              <a:t>*DATA</a:t>
            </a:r>
          </a:p>
        </p:txBody>
      </p:sp>
    </p:spTree>
    <p:extLst>
      <p:ext uri="{BB962C8B-B14F-4D97-AF65-F5344CB8AC3E}">
        <p14:creationId xmlns:p14="http://schemas.microsoft.com/office/powerpoint/2010/main" val="53526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BB88-4B4C-D90E-B3F0-B400B41A52B9}"/>
              </a:ext>
            </a:extLst>
          </p:cNvPr>
          <p:cNvSpPr>
            <a:spLocks noGrp="1"/>
          </p:cNvSpPr>
          <p:nvPr>
            <p:ph type="title"/>
          </p:nvPr>
        </p:nvSpPr>
        <p:spPr>
          <a:xfrm>
            <a:off x="1251679" y="645106"/>
            <a:ext cx="3384329" cy="5421435"/>
          </a:xfrm>
        </p:spPr>
        <p:txBody>
          <a:bodyPr anchor="ctr">
            <a:normAutofit/>
          </a:bodyPr>
          <a:lstStyle/>
          <a:p>
            <a:r>
              <a:rPr lang="en-US" sz="4000"/>
              <a:t>Evolution </a:t>
            </a:r>
            <a:br>
              <a:rPr lang="en-US" sz="4000"/>
            </a:br>
            <a:r>
              <a:rPr lang="en-US" sz="4000"/>
              <a:t>of </a:t>
            </a:r>
            <a:br>
              <a:rPr lang="en-US" sz="4000"/>
            </a:br>
            <a:r>
              <a:rPr lang="en-US" sz="4000"/>
              <a:t>data</a:t>
            </a:r>
            <a:endParaRPr lang="en-US" sz="4000" dirty="0"/>
          </a:p>
        </p:txBody>
      </p:sp>
      <p:graphicFrame>
        <p:nvGraphicFramePr>
          <p:cNvPr id="14" name="Content Placeholder 2">
            <a:extLst>
              <a:ext uri="{FF2B5EF4-FFF2-40B4-BE49-F238E27FC236}">
                <a16:creationId xmlns:a16="http://schemas.microsoft.com/office/drawing/2014/main" id="{3354CC24-368A-BC85-0C47-DE6EDE2E05DB}"/>
              </a:ext>
            </a:extLst>
          </p:cNvPr>
          <p:cNvGraphicFramePr>
            <a:graphicFrameLocks noGrp="1"/>
          </p:cNvGraphicFramePr>
          <p:nvPr>
            <p:ph idx="1"/>
            <p:extLst>
              <p:ext uri="{D42A27DB-BD31-4B8C-83A1-F6EECF244321}">
                <p14:modId xmlns:p14="http://schemas.microsoft.com/office/powerpoint/2010/main" val="3463898494"/>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268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37B04-65D3-E4EF-2E8E-4D08D01C2A5B}"/>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OLTP</a:t>
            </a:r>
          </a:p>
        </p:txBody>
      </p:sp>
      <p:cxnSp>
        <p:nvCxnSpPr>
          <p:cNvPr id="31" name="Straight Connector 30">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054DA83-6576-BDC3-4600-86FF429CDF88}"/>
              </a:ext>
            </a:extLst>
          </p:cNvPr>
          <p:cNvSpPr txBox="1"/>
          <p:nvPr/>
        </p:nvSpPr>
        <p:spPr>
          <a:xfrm>
            <a:off x="4976035" y="2181595"/>
            <a:ext cx="6453969" cy="3117604"/>
          </a:xfrm>
          <a:prstGeom prst="rect">
            <a:avLst/>
          </a:prstGeom>
        </p:spPr>
        <p:txBody>
          <a:bodyPr vert="horz" lIns="91440" tIns="45720" rIns="91440" bIns="45720" rtlCol="0" anchor="ctr">
            <a:normAutofit/>
          </a:bodyPr>
          <a:lstStyle/>
          <a:p>
            <a:pPr indent="-228600" defTabSz="914400">
              <a:lnSpc>
                <a:spcPct val="110000"/>
              </a:lnSpc>
              <a:spcBef>
                <a:spcPts val="700"/>
              </a:spcBef>
              <a:buClr>
                <a:schemeClr val="tx2"/>
              </a:buClr>
            </a:pPr>
            <a:r>
              <a:rPr lang="en-US" sz="1600" dirty="0">
                <a:solidFill>
                  <a:schemeClr val="tx1">
                    <a:lumMod val="65000"/>
                    <a:lumOff val="35000"/>
                  </a:schemeClr>
                </a:solidFill>
              </a:rPr>
              <a:t>What worked:</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High Performance</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Direct Access to Data</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a:p>
            <a:pPr indent="-228600" defTabSz="914400">
              <a:lnSpc>
                <a:spcPct val="110000"/>
              </a:lnSpc>
              <a:spcBef>
                <a:spcPts val="700"/>
              </a:spcBef>
              <a:buClr>
                <a:schemeClr val="tx2"/>
              </a:buClr>
            </a:pPr>
            <a:r>
              <a:rPr lang="en-US" sz="1600" dirty="0">
                <a:solidFill>
                  <a:schemeClr val="tx1">
                    <a:lumMod val="65000"/>
                    <a:lumOff val="35000"/>
                  </a:schemeClr>
                </a:solidFill>
              </a:rPr>
              <a:t>What didn’t:</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Non-Integrated</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Access to RIGHT data</a:t>
            </a:r>
          </a:p>
          <a:p>
            <a:pPr marL="285750" indent="-228600" defTabSz="914400">
              <a:lnSpc>
                <a:spcPct val="110000"/>
              </a:lnSpc>
              <a:spcBef>
                <a:spcPts val="700"/>
              </a:spcBef>
              <a:buClr>
                <a:schemeClr val="tx2"/>
              </a:buClr>
              <a:buFont typeface="Arial" panose="020B0604020202020204" pitchFamily="34" charset="0"/>
              <a:buChar char="•"/>
            </a:pPr>
            <a:endParaRPr lang="en-US" sz="1600" dirty="0">
              <a:solidFill>
                <a:schemeClr val="tx1">
                  <a:lumMod val="65000"/>
                  <a:lumOff val="35000"/>
                </a:schemeClr>
              </a:solidFill>
            </a:endParaRP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
        <p:nvSpPr>
          <p:cNvPr id="33" name="Rectangle 32">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78448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29F6A-FC33-2262-33C8-8C40290B9F6D}"/>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dirty="0"/>
              <a:t>Data Warehousing</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2D710D-B3F6-1619-D50B-ADBEF0D0B7E6}"/>
              </a:ext>
            </a:extLst>
          </p:cNvPr>
          <p:cNvSpPr txBox="1"/>
          <p:nvPr/>
        </p:nvSpPr>
        <p:spPr>
          <a:xfrm>
            <a:off x="4976031" y="1854199"/>
            <a:ext cx="6453969" cy="3850513"/>
          </a:xfrm>
          <a:prstGeom prst="rect">
            <a:avLst/>
          </a:prstGeom>
        </p:spPr>
        <p:txBody>
          <a:bodyPr vert="horz" lIns="91440" tIns="45720" rIns="91440" bIns="45720" rtlCol="0" anchor="ctr">
            <a:normAutofit/>
          </a:bodyPr>
          <a:lstStyle/>
          <a:p>
            <a:pPr indent="-228600" defTabSz="914400">
              <a:lnSpc>
                <a:spcPct val="110000"/>
              </a:lnSpc>
              <a:spcBef>
                <a:spcPts val="700"/>
              </a:spcBef>
              <a:buClr>
                <a:schemeClr val="tx2"/>
              </a:buClr>
            </a:pPr>
            <a:r>
              <a:rPr lang="en-US" sz="1600" dirty="0">
                <a:solidFill>
                  <a:schemeClr val="tx1">
                    <a:lumMod val="65000"/>
                    <a:lumOff val="35000"/>
                  </a:schemeClr>
                </a:solidFill>
              </a:rPr>
              <a:t>What worked:</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Integrated Data</a:t>
            </a:r>
          </a:p>
          <a:p>
            <a:pPr marL="2857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Historical Data &amp; Pattern Analysis</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a:p>
            <a:pPr indent="-228600" defTabSz="914400">
              <a:lnSpc>
                <a:spcPct val="110000"/>
              </a:lnSpc>
              <a:spcBef>
                <a:spcPts val="700"/>
              </a:spcBef>
              <a:buClr>
                <a:schemeClr val="tx2"/>
              </a:buClr>
            </a:pPr>
            <a:r>
              <a:rPr lang="en-US" sz="1600" dirty="0">
                <a:solidFill>
                  <a:schemeClr val="tx1">
                    <a:lumMod val="65000"/>
                    <a:lumOff val="35000"/>
                  </a:schemeClr>
                </a:solidFill>
              </a:rPr>
              <a:t>What didn’t:</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Increased Volume</a:t>
            </a:r>
          </a:p>
          <a:p>
            <a:pPr marL="57150" indent="-228600" defTabSz="914400">
              <a:lnSpc>
                <a:spcPct val="110000"/>
              </a:lnSpc>
              <a:spcBef>
                <a:spcPts val="700"/>
              </a:spcBef>
              <a:buClr>
                <a:schemeClr val="tx2"/>
              </a:buClr>
              <a:buFont typeface="Arial" panose="020B0604020202020204" pitchFamily="34" charset="0"/>
              <a:buChar char="•"/>
            </a:pPr>
            <a:r>
              <a:rPr lang="en-US" sz="1600" dirty="0">
                <a:solidFill>
                  <a:schemeClr val="tx1">
                    <a:lumMod val="65000"/>
                    <a:lumOff val="35000"/>
                  </a:schemeClr>
                </a:solidFill>
              </a:rPr>
              <a:t>Can’t handle variety of data</a:t>
            </a:r>
          </a:p>
          <a:p>
            <a:pPr marL="285750" indent="-228600" defTabSz="914400">
              <a:lnSpc>
                <a:spcPct val="110000"/>
              </a:lnSpc>
              <a:spcBef>
                <a:spcPts val="700"/>
              </a:spcBef>
              <a:buClr>
                <a:schemeClr val="tx2"/>
              </a:buClr>
              <a:buFont typeface="Arial" panose="020B0604020202020204" pitchFamily="34" charset="0"/>
              <a:buChar char="•"/>
            </a:pPr>
            <a:endParaRPr lang="en-US" sz="1600" dirty="0">
              <a:solidFill>
                <a:schemeClr val="tx1">
                  <a:lumMod val="65000"/>
                  <a:lumOff val="35000"/>
                </a:schemeClr>
              </a:solidFill>
            </a:endParaRP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520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0142170-6780-755A-BE13-37FAF5EC47D3}"/>
              </a:ext>
            </a:extLst>
          </p:cNvPr>
          <p:cNvPicPr>
            <a:picLocks noChangeAspect="1"/>
          </p:cNvPicPr>
          <p:nvPr/>
        </p:nvPicPr>
        <p:blipFill>
          <a:blip r:embed="rId2"/>
          <a:stretch>
            <a:fillRect/>
          </a:stretch>
        </p:blipFill>
        <p:spPr>
          <a:xfrm>
            <a:off x="1519881" y="824150"/>
            <a:ext cx="9601200" cy="4715428"/>
          </a:xfrm>
          <a:prstGeom prst="rect">
            <a:avLst/>
          </a:prstGeom>
        </p:spPr>
      </p:pic>
      <p:sp>
        <p:nvSpPr>
          <p:cNvPr id="4" name="TextBox 3">
            <a:extLst>
              <a:ext uri="{FF2B5EF4-FFF2-40B4-BE49-F238E27FC236}">
                <a16:creationId xmlns:a16="http://schemas.microsoft.com/office/drawing/2014/main" id="{C1EDA3C5-A726-EB57-0372-CEAFAC09F1BA}"/>
              </a:ext>
            </a:extLst>
          </p:cNvPr>
          <p:cNvSpPr txBox="1"/>
          <p:nvPr/>
        </p:nvSpPr>
        <p:spPr>
          <a:xfrm>
            <a:off x="7142205" y="6488668"/>
            <a:ext cx="4638321" cy="369332"/>
          </a:xfrm>
          <a:prstGeom prst="rect">
            <a:avLst/>
          </a:prstGeom>
          <a:noFill/>
        </p:spPr>
        <p:txBody>
          <a:bodyPr wrap="none" rtlCol="0">
            <a:spAutoFit/>
          </a:bodyPr>
          <a:lstStyle/>
          <a:p>
            <a:r>
              <a:rPr lang="en-US" dirty="0"/>
              <a:t>Credits : The Datawarehouse Toolkit, 3</a:t>
            </a:r>
            <a:r>
              <a:rPr lang="en-US" baseline="30000" dirty="0"/>
              <a:t>rd</a:t>
            </a:r>
            <a:r>
              <a:rPr lang="en-US" dirty="0"/>
              <a:t> Edition</a:t>
            </a:r>
          </a:p>
        </p:txBody>
      </p:sp>
    </p:spTree>
    <p:extLst>
      <p:ext uri="{BB962C8B-B14F-4D97-AF65-F5344CB8AC3E}">
        <p14:creationId xmlns:p14="http://schemas.microsoft.com/office/powerpoint/2010/main" val="395764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7E8-200B-8411-D3D4-18743E5D6C4B}"/>
              </a:ext>
            </a:extLst>
          </p:cNvPr>
          <p:cNvSpPr>
            <a:spLocks noGrp="1"/>
          </p:cNvSpPr>
          <p:nvPr>
            <p:ph type="title"/>
          </p:nvPr>
        </p:nvSpPr>
        <p:spPr>
          <a:xfrm>
            <a:off x="1251679" y="644525"/>
            <a:ext cx="3384329" cy="5408866"/>
          </a:xfrm>
        </p:spPr>
        <p:txBody>
          <a:bodyPr anchor="ctr">
            <a:normAutofit/>
          </a:bodyPr>
          <a:lstStyle/>
          <a:p>
            <a:r>
              <a:rPr lang="en-US" sz="2800"/>
              <a:t>Datawarehousing</a:t>
            </a:r>
          </a:p>
        </p:txBody>
      </p:sp>
      <p:graphicFrame>
        <p:nvGraphicFramePr>
          <p:cNvPr id="15" name="Content Placeholder 2">
            <a:extLst>
              <a:ext uri="{FF2B5EF4-FFF2-40B4-BE49-F238E27FC236}">
                <a16:creationId xmlns:a16="http://schemas.microsoft.com/office/drawing/2014/main" id="{16F2CFD7-97CA-E667-DA47-BE19840CDC20}"/>
              </a:ext>
            </a:extLst>
          </p:cNvPr>
          <p:cNvGraphicFramePr>
            <a:graphicFrameLocks noGrp="1"/>
          </p:cNvGraphicFramePr>
          <p:nvPr>
            <p:ph idx="1"/>
            <p:extLst>
              <p:ext uri="{D42A27DB-BD31-4B8C-83A1-F6EECF244321}">
                <p14:modId xmlns:p14="http://schemas.microsoft.com/office/powerpoint/2010/main" val="3683513391"/>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246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927CE-3193-2ACD-892E-C9D9CBEB5F88}"/>
              </a:ext>
            </a:extLst>
          </p:cNvPr>
          <p:cNvSpPr>
            <a:spLocks noGrp="1"/>
          </p:cNvSpPr>
          <p:nvPr>
            <p:ph type="title"/>
          </p:nvPr>
        </p:nvSpPr>
        <p:spPr>
          <a:xfrm>
            <a:off x="761996" y="1153287"/>
            <a:ext cx="3570566" cy="4551426"/>
          </a:xfrm>
        </p:spPr>
        <p:txBody>
          <a:bodyPr vert="horz" lIns="91440" tIns="45720" rIns="91440" bIns="45720" rtlCol="0" anchor="ctr">
            <a:normAutofit/>
          </a:bodyPr>
          <a:lstStyle/>
          <a:p>
            <a:pPr algn="r"/>
            <a:r>
              <a:rPr lang="en-US" sz="3200"/>
              <a:t>ETL</a:t>
            </a:r>
          </a:p>
        </p:txBody>
      </p:sp>
      <p:cxnSp>
        <p:nvCxnSpPr>
          <p:cNvPr id="22" name="Straight Connector 21">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95C2FD7-E86A-586A-055A-FA088F57BEE7}"/>
              </a:ext>
            </a:extLst>
          </p:cNvPr>
          <p:cNvSpPr txBox="1"/>
          <p:nvPr/>
        </p:nvSpPr>
        <p:spPr>
          <a:xfrm>
            <a:off x="4976031" y="1153287"/>
            <a:ext cx="6453969" cy="4551426"/>
          </a:xfrm>
          <a:prstGeom prst="rect">
            <a:avLst/>
          </a:prstGeom>
        </p:spPr>
        <p:txBody>
          <a:bodyPr vert="horz" lIns="91440" tIns="45720" rIns="91440" bIns="45720" rtlCol="0" anchor="ctr">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Extract</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Transform </a:t>
            </a:r>
          </a:p>
          <a:p>
            <a:pPr marL="285750" indent="-228600" defTabSz="914400">
              <a:lnSpc>
                <a:spcPct val="110000"/>
              </a:lnSpc>
              <a:spcBef>
                <a:spcPts val="700"/>
              </a:spcBef>
              <a:buClr>
                <a:schemeClr val="tx2"/>
              </a:buClr>
              <a:buFont typeface="Arial" panose="020B0604020202020204" pitchFamily="34" charset="0"/>
              <a:buChar char="•"/>
            </a:pPr>
            <a:r>
              <a:rPr lang="en-US" sz="2400" dirty="0">
                <a:solidFill>
                  <a:schemeClr val="tx1">
                    <a:lumMod val="65000"/>
                    <a:lumOff val="35000"/>
                  </a:schemeClr>
                </a:solidFill>
              </a:rPr>
              <a:t>Load</a:t>
            </a:r>
          </a:p>
        </p:txBody>
      </p:sp>
      <p:sp>
        <p:nvSpPr>
          <p:cNvPr id="24" name="Rectangle 23">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31483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13A02D-07DC-684B-A384-732F57277DC2}">
  <we:reference id="01cd1c88-25e9-4daa-b0ef-32dc541ed811" version="2.0.0.0" store="EXCatalog" storeType="EXCatalog"/>
  <we:alternateReferences>
    <we:reference id="WA200000068" version="2.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Badge</Template>
  <TotalTime>14322</TotalTime>
  <Words>704</Words>
  <Application>Microsoft Macintosh PowerPoint</Application>
  <PresentationFormat>Widescreen</PresentationFormat>
  <Paragraphs>160</Paragraphs>
  <Slides>23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Gill Sans MT</vt:lpstr>
      <vt:lpstr>Impact</vt:lpstr>
      <vt:lpstr>PalatinoLinotype</vt:lpstr>
      <vt:lpstr>Söhne</vt:lpstr>
      <vt:lpstr>SymbolMT</vt:lpstr>
      <vt:lpstr>Badge</vt:lpstr>
      <vt:lpstr>Data</vt:lpstr>
      <vt:lpstr>What’s your take?</vt:lpstr>
      <vt:lpstr>PowerPoint Presentation</vt:lpstr>
      <vt:lpstr>Evolution  of  data</vt:lpstr>
      <vt:lpstr>OLTP</vt:lpstr>
      <vt:lpstr>Data Warehousing</vt:lpstr>
      <vt:lpstr>PowerPoint Presentation</vt:lpstr>
      <vt:lpstr>Datawarehousing</vt:lpstr>
      <vt:lpstr>ETL</vt:lpstr>
      <vt:lpstr>Business Intelligence</vt:lpstr>
      <vt:lpstr>PowerPoint Presentation</vt:lpstr>
      <vt:lpstr>Big data</vt:lpstr>
      <vt:lpstr>Data Science</vt:lpstr>
      <vt:lpstr>Data Lakes</vt:lpstr>
      <vt:lpstr>Data LakeHOUSE</vt:lpstr>
      <vt:lpstr>Data MESH</vt:lpstr>
      <vt:lpstr>PowerPoint Presentation</vt:lpstr>
      <vt:lpstr>Data Roles</vt:lpstr>
      <vt:lpstr>Applications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c:title>
  <dc:creator>Mukesh Ravi</dc:creator>
  <cp:lastModifiedBy>Mukesh Ravi</cp:lastModifiedBy>
  <cp:revision>13</cp:revision>
  <dcterms:created xsi:type="dcterms:W3CDTF">2023-03-19T13:33:29Z</dcterms:created>
  <dcterms:modified xsi:type="dcterms:W3CDTF">2023-04-02T09:05:49Z</dcterms:modified>
</cp:coreProperties>
</file>